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86" r:id="rId3"/>
    <p:sldId id="287" r:id="rId4"/>
    <p:sldId id="261" r:id="rId5"/>
    <p:sldId id="293" r:id="rId6"/>
    <p:sldId id="259" r:id="rId7"/>
    <p:sldId id="262" r:id="rId8"/>
    <p:sldId id="265" r:id="rId9"/>
    <p:sldId id="288" r:id="rId10"/>
    <p:sldId id="290" r:id="rId11"/>
    <p:sldId id="291" r:id="rId12"/>
    <p:sldId id="268" r:id="rId13"/>
    <p:sldId id="270" r:id="rId14"/>
    <p:sldId id="284" r:id="rId15"/>
    <p:sldId id="272" r:id="rId16"/>
    <p:sldId id="273" r:id="rId17"/>
    <p:sldId id="292" r:id="rId18"/>
    <p:sldId id="285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F99FF-26D8-499F-B088-CDB3E5EAD259}" v="3" dt="2019-05-20T18:05:08.813"/>
    <p1510:client id="{CF6A947A-4C53-4E35-BE06-CB0D69C8AB27}" v="2" dt="2019-05-21T03:48:25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F0990-89FD-4426-A50B-6B58FDB6FC0C}" type="doc">
      <dgm:prSet loTypeId="urn:microsoft.com/office/officeart/2008/layout/LinedList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41FFBD2-5FA5-4009-B79A-4A5FD1F96F92}">
      <dgm:prSet phldrT="[Текст]"/>
      <dgm:spPr>
        <a:xfrm>
          <a:off x="0" y="1617"/>
          <a:ext cx="1352062" cy="330913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AAD9ABDF-93F5-40DC-A954-C9CF9F671AED}" type="parTrans" cxnId="{208EEDAC-5498-4370-A49F-A0A52EC9546C}">
      <dgm:prSet/>
      <dgm:spPr/>
      <dgm:t>
        <a:bodyPr/>
        <a:lstStyle/>
        <a:p>
          <a:endParaRPr lang="ru-RU"/>
        </a:p>
      </dgm:t>
    </dgm:pt>
    <dgm:pt modelId="{F5F4F01F-440E-4362-933A-70EE2470AC90}" type="sibTrans" cxnId="{208EEDAC-5498-4370-A49F-A0A52EC9546C}">
      <dgm:prSet/>
      <dgm:spPr/>
      <dgm:t>
        <a:bodyPr/>
        <a:lstStyle/>
        <a:p>
          <a:endParaRPr lang="ru-RU"/>
        </a:p>
      </dgm:t>
    </dgm:pt>
    <dgm:pt modelId="{99B9AF5E-2F16-4DC8-8920-79ACD62383DF}">
      <dgm:prSet phldrT="[Текст]" custT="1"/>
      <dgm:spPr>
        <a:xfrm>
          <a:off x="1453467" y="53322"/>
          <a:ext cx="6506246" cy="10341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500" b="1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Описание программы  имеет доступный для понимания всех пользователей текст</a:t>
          </a:r>
        </a:p>
        <a:p>
          <a:r>
            <a:rPr lang="ru-RU" sz="2500" b="1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Чтение карточки программы  не затрудняет наличие терминов, обилие общих слов («воды»)</a:t>
          </a:r>
        </a:p>
        <a:p>
          <a:r>
            <a:rPr lang="ru-RU" sz="2500" b="1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Отсутствуют  пунктуационные, грамматические, речевые ошибки</a:t>
          </a:r>
        </a:p>
      </dgm:t>
    </dgm:pt>
    <dgm:pt modelId="{BFA2C179-3E4B-4E0C-A3CF-3DD971505B09}" type="parTrans" cxnId="{C060663D-A207-4A28-A549-1D287DEDAB0E}">
      <dgm:prSet/>
      <dgm:spPr/>
      <dgm:t>
        <a:bodyPr/>
        <a:lstStyle/>
        <a:p>
          <a:endParaRPr lang="ru-RU"/>
        </a:p>
      </dgm:t>
    </dgm:pt>
    <dgm:pt modelId="{01A42A70-48A2-46A4-A0DD-2CA26A982695}" type="sibTrans" cxnId="{C060663D-A207-4A28-A549-1D287DEDAB0E}">
      <dgm:prSet/>
      <dgm:spPr/>
      <dgm:t>
        <a:bodyPr/>
        <a:lstStyle/>
        <a:p>
          <a:endParaRPr lang="ru-RU"/>
        </a:p>
      </dgm:t>
    </dgm:pt>
    <dgm:pt modelId="{9331920E-DBCD-4C4C-8126-BF1A70B5830B}">
      <dgm:prSet phldrT="[Текст]" custT="1"/>
      <dgm:spPr>
        <a:xfrm>
          <a:off x="1453467" y="2224941"/>
          <a:ext cx="5306846" cy="10341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 sz="2500" b="1" dirty="0">
            <a:solidFill>
              <a:schemeClr val="accent4"/>
            </a:solidFill>
            <a:latin typeface="Bookman Old Style" pitchFamily="18" charset="0"/>
            <a:ea typeface="+mn-ea"/>
            <a:cs typeface="+mn-cs"/>
          </a:endParaRPr>
        </a:p>
      </dgm:t>
    </dgm:pt>
    <dgm:pt modelId="{9E85207A-2760-4C14-95BA-1866EAACCA83}" type="parTrans" cxnId="{1B6F0B83-A0B6-47AE-9E53-B969049B7FD5}">
      <dgm:prSet/>
      <dgm:spPr/>
      <dgm:t>
        <a:bodyPr/>
        <a:lstStyle/>
        <a:p>
          <a:endParaRPr lang="ru-RU"/>
        </a:p>
      </dgm:t>
    </dgm:pt>
    <dgm:pt modelId="{FC726193-E5EA-4A42-90E1-0EFBC12082B7}" type="sibTrans" cxnId="{1B6F0B83-A0B6-47AE-9E53-B969049B7FD5}">
      <dgm:prSet/>
      <dgm:spPr/>
      <dgm:t>
        <a:bodyPr/>
        <a:lstStyle/>
        <a:p>
          <a:endParaRPr lang="ru-RU"/>
        </a:p>
      </dgm:t>
    </dgm:pt>
    <dgm:pt modelId="{F60507AB-A67C-4E9E-9A57-332725E6AA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42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rPr>
            <a:t>. </a:t>
          </a:r>
        </a:p>
      </dgm:t>
    </dgm:pt>
    <dgm:pt modelId="{8A061354-E294-425B-B537-01814A5000B0}" type="parTrans" cxnId="{4C7B05D3-D55F-42F9-AC7A-39EE5C6C87E9}">
      <dgm:prSet/>
      <dgm:spPr/>
      <dgm:t>
        <a:bodyPr/>
        <a:lstStyle/>
        <a:p>
          <a:endParaRPr lang="ru-RU"/>
        </a:p>
      </dgm:t>
    </dgm:pt>
    <dgm:pt modelId="{33AD1EEB-F07D-4EA1-9BFF-9A3FF109ED83}" type="sibTrans" cxnId="{4C7B05D3-D55F-42F9-AC7A-39EE5C6C87E9}">
      <dgm:prSet/>
      <dgm:spPr/>
      <dgm:t>
        <a:bodyPr/>
        <a:lstStyle/>
        <a:p>
          <a:endParaRPr lang="ru-RU"/>
        </a:p>
      </dgm:t>
    </dgm:pt>
    <dgm:pt modelId="{F455F1AD-717D-46E0-8620-EB21504E898D}" type="pres">
      <dgm:prSet presAssocID="{895F0990-89FD-4426-A50B-6B58FDB6FC0C}" presName="vert0" presStyleCnt="0">
        <dgm:presLayoutVars>
          <dgm:dir/>
          <dgm:animOne val="branch"/>
          <dgm:animLvl val="lvl"/>
        </dgm:presLayoutVars>
      </dgm:prSet>
      <dgm:spPr/>
    </dgm:pt>
    <dgm:pt modelId="{E2046C77-EE58-4ABB-A802-63B61CC1DF62}" type="pres">
      <dgm:prSet presAssocID="{E41FFBD2-5FA5-4009-B79A-4A5FD1F96F92}" presName="thickLine" presStyleLbl="alignNode1" presStyleIdx="0" presStyleCnt="2"/>
      <dgm:spPr>
        <a:xfrm>
          <a:off x="0" y="1617"/>
          <a:ext cx="8784975" cy="0"/>
        </a:xfrm>
        <a:prstGeom prst="line">
          <a:avLst/>
        </a:prstGeom>
        <a:solidFill>
          <a:srgbClr val="4E67C8">
            <a:alpha val="9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0F5BBAA-E761-4ABD-BE6B-BA2CFB4C0AF9}" type="pres">
      <dgm:prSet presAssocID="{E41FFBD2-5FA5-4009-B79A-4A5FD1F96F92}" presName="horz1" presStyleCnt="0"/>
      <dgm:spPr/>
    </dgm:pt>
    <dgm:pt modelId="{25E200CC-71BE-4AB8-A97D-203FA2AD74AF}" type="pres">
      <dgm:prSet presAssocID="{E41FFBD2-5FA5-4009-B79A-4A5FD1F96F92}" presName="tx1" presStyleLbl="revTx" presStyleIdx="0" presStyleCnt="4"/>
      <dgm:spPr/>
    </dgm:pt>
    <dgm:pt modelId="{9E043515-58C1-4A98-B0A5-D1B487F48574}" type="pres">
      <dgm:prSet presAssocID="{E41FFBD2-5FA5-4009-B79A-4A5FD1F96F92}" presName="vert1" presStyleCnt="0"/>
      <dgm:spPr/>
    </dgm:pt>
    <dgm:pt modelId="{A4A2B617-4AA4-4F35-8DC0-B8CB82D890CF}" type="pres">
      <dgm:prSet presAssocID="{99B9AF5E-2F16-4DC8-8920-79ACD62383DF}" presName="vertSpace2a" presStyleCnt="0"/>
      <dgm:spPr/>
    </dgm:pt>
    <dgm:pt modelId="{6C0C136B-704C-4011-9EAE-CD9F1DC77FD4}" type="pres">
      <dgm:prSet presAssocID="{99B9AF5E-2F16-4DC8-8920-79ACD62383DF}" presName="horz2" presStyleCnt="0"/>
      <dgm:spPr/>
    </dgm:pt>
    <dgm:pt modelId="{F4BCF87C-D8A5-43BA-A212-1BBC222314E8}" type="pres">
      <dgm:prSet presAssocID="{99B9AF5E-2F16-4DC8-8920-79ACD62383DF}" presName="horzSpace2" presStyleCnt="0"/>
      <dgm:spPr/>
    </dgm:pt>
    <dgm:pt modelId="{FF05AA35-6935-4E74-98A0-C5BB83B2A8A8}" type="pres">
      <dgm:prSet presAssocID="{99B9AF5E-2F16-4DC8-8920-79ACD62383DF}" presName="tx2" presStyleLbl="revTx" presStyleIdx="1" presStyleCnt="4" custScaleX="145317"/>
      <dgm:spPr/>
    </dgm:pt>
    <dgm:pt modelId="{29F967EE-0EDB-4BE5-935C-84D777477F59}" type="pres">
      <dgm:prSet presAssocID="{99B9AF5E-2F16-4DC8-8920-79ACD62383DF}" presName="vert2" presStyleCnt="0"/>
      <dgm:spPr/>
    </dgm:pt>
    <dgm:pt modelId="{ED20DD9E-850F-4812-878F-8D2F8F592B9C}" type="pres">
      <dgm:prSet presAssocID="{99B9AF5E-2F16-4DC8-8920-79ACD62383DF}" presName="thinLine2b" presStyleLbl="callout" presStyleIdx="0" presStyleCnt="2"/>
      <dgm:spPr>
        <a:xfrm>
          <a:off x="1352062" y="1087426"/>
          <a:ext cx="5408250" cy="0"/>
        </a:xfrm>
        <a:prstGeom prst="lin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3F5A415-9462-4F86-BE1F-B74229BD8F47}" type="pres">
      <dgm:prSet presAssocID="{99B9AF5E-2F16-4DC8-8920-79ACD62383DF}" presName="vertSpace2b" presStyleCnt="0"/>
      <dgm:spPr/>
    </dgm:pt>
    <dgm:pt modelId="{5B4750DB-11D6-4838-BF05-E56EB9D2F08E}" type="pres">
      <dgm:prSet presAssocID="{9331920E-DBCD-4C4C-8126-BF1A70B5830B}" presName="horz2" presStyleCnt="0"/>
      <dgm:spPr/>
    </dgm:pt>
    <dgm:pt modelId="{E4C8110F-16D2-4159-ADB4-C425BE773E94}" type="pres">
      <dgm:prSet presAssocID="{9331920E-DBCD-4C4C-8126-BF1A70B5830B}" presName="horzSpace2" presStyleCnt="0"/>
      <dgm:spPr/>
    </dgm:pt>
    <dgm:pt modelId="{65DF0F9B-3484-47C5-B3D3-4BF14C603109}" type="pres">
      <dgm:prSet presAssocID="{9331920E-DBCD-4C4C-8126-BF1A70B5830B}" presName="tx2" presStyleLbl="revTx" presStyleIdx="2" presStyleCnt="4"/>
      <dgm:spPr/>
    </dgm:pt>
    <dgm:pt modelId="{43AA9FCB-C515-499E-BAC7-6B4F96017057}" type="pres">
      <dgm:prSet presAssocID="{9331920E-DBCD-4C4C-8126-BF1A70B5830B}" presName="vert2" presStyleCnt="0"/>
      <dgm:spPr/>
    </dgm:pt>
    <dgm:pt modelId="{540D37AA-3D20-4942-873F-141FBEEAC6C9}" type="pres">
      <dgm:prSet presAssocID="{9331920E-DBCD-4C4C-8126-BF1A70B5830B}" presName="thinLine2b" presStyleLbl="callout" presStyleIdx="1" presStyleCnt="2"/>
      <dgm:spPr>
        <a:xfrm>
          <a:off x="1352062" y="3259045"/>
          <a:ext cx="5408250" cy="0"/>
        </a:xfrm>
        <a:prstGeom prst="lin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348B4B5-D7B7-4DA5-8E2A-30A6C4DC9619}" type="pres">
      <dgm:prSet presAssocID="{9331920E-DBCD-4C4C-8126-BF1A70B5830B}" presName="vertSpace2b" presStyleCnt="0"/>
      <dgm:spPr/>
    </dgm:pt>
    <dgm:pt modelId="{B056495D-5A07-4121-B3CE-0792AA48468B}" type="pres">
      <dgm:prSet presAssocID="{F60507AB-A67C-4E9E-9A57-332725E6AAA9}" presName="thickLine" presStyleLbl="alignNode1" presStyleIdx="1" presStyleCnt="2"/>
      <dgm:spPr/>
    </dgm:pt>
    <dgm:pt modelId="{0B542238-70A9-4A15-98C4-5E4559BE0B0B}" type="pres">
      <dgm:prSet presAssocID="{F60507AB-A67C-4E9E-9A57-332725E6AAA9}" presName="horz1" presStyleCnt="0"/>
      <dgm:spPr/>
    </dgm:pt>
    <dgm:pt modelId="{3D2F6044-12C1-4972-A906-5FFC88FEDC05}" type="pres">
      <dgm:prSet presAssocID="{F60507AB-A67C-4E9E-9A57-332725E6AAA9}" presName="tx1" presStyleLbl="revTx" presStyleIdx="3" presStyleCnt="4" custScaleX="463209" custLinFactNeighborX="-732" custLinFactNeighborY="5856"/>
      <dgm:spPr/>
    </dgm:pt>
    <dgm:pt modelId="{7135B394-B72D-485D-8BAB-5A84815BCBDD}" type="pres">
      <dgm:prSet presAssocID="{F60507AB-A67C-4E9E-9A57-332725E6AAA9}" presName="vert1" presStyleCnt="0"/>
      <dgm:spPr/>
    </dgm:pt>
  </dgm:ptLst>
  <dgm:cxnLst>
    <dgm:cxn modelId="{7B571204-A841-480F-BF1C-CAFECDF55F63}" type="presOf" srcId="{F60507AB-A67C-4E9E-9A57-332725E6AAA9}" destId="{3D2F6044-12C1-4972-A906-5FFC88FEDC05}" srcOrd="0" destOrd="0" presId="urn:microsoft.com/office/officeart/2008/layout/LinedList"/>
    <dgm:cxn modelId="{31201C29-9A9A-4232-9981-16BAAEEA437E}" type="presOf" srcId="{895F0990-89FD-4426-A50B-6B58FDB6FC0C}" destId="{F455F1AD-717D-46E0-8620-EB21504E898D}" srcOrd="0" destOrd="0" presId="urn:microsoft.com/office/officeart/2008/layout/LinedList"/>
    <dgm:cxn modelId="{C060663D-A207-4A28-A549-1D287DEDAB0E}" srcId="{E41FFBD2-5FA5-4009-B79A-4A5FD1F96F92}" destId="{99B9AF5E-2F16-4DC8-8920-79ACD62383DF}" srcOrd="0" destOrd="0" parTransId="{BFA2C179-3E4B-4E0C-A3CF-3DD971505B09}" sibTransId="{01A42A70-48A2-46A4-A0DD-2CA26A982695}"/>
    <dgm:cxn modelId="{C078EF5C-68A3-4621-A291-E638360A5DCB}" type="presOf" srcId="{99B9AF5E-2F16-4DC8-8920-79ACD62383DF}" destId="{FF05AA35-6935-4E74-98A0-C5BB83B2A8A8}" srcOrd="0" destOrd="0" presId="urn:microsoft.com/office/officeart/2008/layout/LinedList"/>
    <dgm:cxn modelId="{1B6F0B83-A0B6-47AE-9E53-B969049B7FD5}" srcId="{E41FFBD2-5FA5-4009-B79A-4A5FD1F96F92}" destId="{9331920E-DBCD-4C4C-8126-BF1A70B5830B}" srcOrd="1" destOrd="0" parTransId="{9E85207A-2760-4C14-95BA-1866EAACCA83}" sibTransId="{FC726193-E5EA-4A42-90E1-0EFBC12082B7}"/>
    <dgm:cxn modelId="{208EEDAC-5498-4370-A49F-A0A52EC9546C}" srcId="{895F0990-89FD-4426-A50B-6B58FDB6FC0C}" destId="{E41FFBD2-5FA5-4009-B79A-4A5FD1F96F92}" srcOrd="0" destOrd="0" parTransId="{AAD9ABDF-93F5-40DC-A954-C9CF9F671AED}" sibTransId="{F5F4F01F-440E-4362-933A-70EE2470AC90}"/>
    <dgm:cxn modelId="{741BFCC4-B053-4D8D-9E74-EC74C37289E7}" type="presOf" srcId="{E41FFBD2-5FA5-4009-B79A-4A5FD1F96F92}" destId="{25E200CC-71BE-4AB8-A97D-203FA2AD74AF}" srcOrd="0" destOrd="0" presId="urn:microsoft.com/office/officeart/2008/layout/LinedList"/>
    <dgm:cxn modelId="{362209C9-7C01-4BCA-9E7C-A5E5788F074E}" type="presOf" srcId="{9331920E-DBCD-4C4C-8126-BF1A70B5830B}" destId="{65DF0F9B-3484-47C5-B3D3-4BF14C603109}" srcOrd="0" destOrd="0" presId="urn:microsoft.com/office/officeart/2008/layout/LinedList"/>
    <dgm:cxn modelId="{4C7B05D3-D55F-42F9-AC7A-39EE5C6C87E9}" srcId="{895F0990-89FD-4426-A50B-6B58FDB6FC0C}" destId="{F60507AB-A67C-4E9E-9A57-332725E6AAA9}" srcOrd="1" destOrd="0" parTransId="{8A061354-E294-425B-B537-01814A5000B0}" sibTransId="{33AD1EEB-F07D-4EA1-9BFF-9A3FF109ED83}"/>
    <dgm:cxn modelId="{65E9A08D-8D52-4A02-9190-189A1629A9B0}" type="presParOf" srcId="{F455F1AD-717D-46E0-8620-EB21504E898D}" destId="{E2046C77-EE58-4ABB-A802-63B61CC1DF62}" srcOrd="0" destOrd="0" presId="urn:microsoft.com/office/officeart/2008/layout/LinedList"/>
    <dgm:cxn modelId="{F79FB9E3-26C1-487C-93FC-89927EC40724}" type="presParOf" srcId="{F455F1AD-717D-46E0-8620-EB21504E898D}" destId="{90F5BBAA-E761-4ABD-BE6B-BA2CFB4C0AF9}" srcOrd="1" destOrd="0" presId="urn:microsoft.com/office/officeart/2008/layout/LinedList"/>
    <dgm:cxn modelId="{0920F7A5-8A61-4784-B785-382E492EE36D}" type="presParOf" srcId="{90F5BBAA-E761-4ABD-BE6B-BA2CFB4C0AF9}" destId="{25E200CC-71BE-4AB8-A97D-203FA2AD74AF}" srcOrd="0" destOrd="0" presId="urn:microsoft.com/office/officeart/2008/layout/LinedList"/>
    <dgm:cxn modelId="{7D0EF5FC-4684-4A19-8EDD-4561003419AA}" type="presParOf" srcId="{90F5BBAA-E761-4ABD-BE6B-BA2CFB4C0AF9}" destId="{9E043515-58C1-4A98-B0A5-D1B487F48574}" srcOrd="1" destOrd="0" presId="urn:microsoft.com/office/officeart/2008/layout/LinedList"/>
    <dgm:cxn modelId="{2E81F9D9-6971-46BC-84F9-64B558EEF5FB}" type="presParOf" srcId="{9E043515-58C1-4A98-B0A5-D1B487F48574}" destId="{A4A2B617-4AA4-4F35-8DC0-B8CB82D890CF}" srcOrd="0" destOrd="0" presId="urn:microsoft.com/office/officeart/2008/layout/LinedList"/>
    <dgm:cxn modelId="{DC9B9921-9765-456A-A76F-B0527FC90C52}" type="presParOf" srcId="{9E043515-58C1-4A98-B0A5-D1B487F48574}" destId="{6C0C136B-704C-4011-9EAE-CD9F1DC77FD4}" srcOrd="1" destOrd="0" presId="urn:microsoft.com/office/officeart/2008/layout/LinedList"/>
    <dgm:cxn modelId="{9D0B9F43-FF10-4C42-812D-585A52DC82AC}" type="presParOf" srcId="{6C0C136B-704C-4011-9EAE-CD9F1DC77FD4}" destId="{F4BCF87C-D8A5-43BA-A212-1BBC222314E8}" srcOrd="0" destOrd="0" presId="urn:microsoft.com/office/officeart/2008/layout/LinedList"/>
    <dgm:cxn modelId="{FB8228A7-AA63-41E8-A1F7-702BBFECF77B}" type="presParOf" srcId="{6C0C136B-704C-4011-9EAE-CD9F1DC77FD4}" destId="{FF05AA35-6935-4E74-98A0-C5BB83B2A8A8}" srcOrd="1" destOrd="0" presId="urn:microsoft.com/office/officeart/2008/layout/LinedList"/>
    <dgm:cxn modelId="{018D1A9E-7BF8-48CE-B5FB-73E70F08B008}" type="presParOf" srcId="{6C0C136B-704C-4011-9EAE-CD9F1DC77FD4}" destId="{29F967EE-0EDB-4BE5-935C-84D777477F59}" srcOrd="2" destOrd="0" presId="urn:microsoft.com/office/officeart/2008/layout/LinedList"/>
    <dgm:cxn modelId="{ADB868E5-DCF1-42EF-A962-33B5C2073967}" type="presParOf" srcId="{9E043515-58C1-4A98-B0A5-D1B487F48574}" destId="{ED20DD9E-850F-4812-878F-8D2F8F592B9C}" srcOrd="2" destOrd="0" presId="urn:microsoft.com/office/officeart/2008/layout/LinedList"/>
    <dgm:cxn modelId="{2C266619-D3FF-4ECE-A4F5-E8167681EBE6}" type="presParOf" srcId="{9E043515-58C1-4A98-B0A5-D1B487F48574}" destId="{03F5A415-9462-4F86-BE1F-B74229BD8F47}" srcOrd="3" destOrd="0" presId="urn:microsoft.com/office/officeart/2008/layout/LinedList"/>
    <dgm:cxn modelId="{684F8830-C961-4306-90F7-6D974B0A71C8}" type="presParOf" srcId="{9E043515-58C1-4A98-B0A5-D1B487F48574}" destId="{5B4750DB-11D6-4838-BF05-E56EB9D2F08E}" srcOrd="4" destOrd="0" presId="urn:microsoft.com/office/officeart/2008/layout/LinedList"/>
    <dgm:cxn modelId="{F336B216-BA9E-4BA2-BEE0-E17F83D532D4}" type="presParOf" srcId="{5B4750DB-11D6-4838-BF05-E56EB9D2F08E}" destId="{E4C8110F-16D2-4159-ADB4-C425BE773E94}" srcOrd="0" destOrd="0" presId="urn:microsoft.com/office/officeart/2008/layout/LinedList"/>
    <dgm:cxn modelId="{3CE9D541-045C-42DB-9F87-EA5D66FE9605}" type="presParOf" srcId="{5B4750DB-11D6-4838-BF05-E56EB9D2F08E}" destId="{65DF0F9B-3484-47C5-B3D3-4BF14C603109}" srcOrd="1" destOrd="0" presId="urn:microsoft.com/office/officeart/2008/layout/LinedList"/>
    <dgm:cxn modelId="{F212FF02-7CA0-4726-8390-C3F33ED99060}" type="presParOf" srcId="{5B4750DB-11D6-4838-BF05-E56EB9D2F08E}" destId="{43AA9FCB-C515-499E-BAC7-6B4F96017057}" srcOrd="2" destOrd="0" presId="urn:microsoft.com/office/officeart/2008/layout/LinedList"/>
    <dgm:cxn modelId="{8819D7F3-C9B6-4F44-911E-7A0FD384F79F}" type="presParOf" srcId="{9E043515-58C1-4A98-B0A5-D1B487F48574}" destId="{540D37AA-3D20-4942-873F-141FBEEAC6C9}" srcOrd="5" destOrd="0" presId="urn:microsoft.com/office/officeart/2008/layout/LinedList"/>
    <dgm:cxn modelId="{433D3B1E-055E-4C9C-B56B-0DE238380994}" type="presParOf" srcId="{9E043515-58C1-4A98-B0A5-D1B487F48574}" destId="{8348B4B5-D7B7-4DA5-8E2A-30A6C4DC9619}" srcOrd="6" destOrd="0" presId="urn:microsoft.com/office/officeart/2008/layout/LinedList"/>
    <dgm:cxn modelId="{F2D5718C-DB3A-4833-AA02-1A444AB21692}" type="presParOf" srcId="{F455F1AD-717D-46E0-8620-EB21504E898D}" destId="{B056495D-5A07-4121-B3CE-0792AA48468B}" srcOrd="2" destOrd="0" presId="urn:microsoft.com/office/officeart/2008/layout/LinedList"/>
    <dgm:cxn modelId="{9340B554-C43B-4810-B65D-376572EAE686}" type="presParOf" srcId="{F455F1AD-717D-46E0-8620-EB21504E898D}" destId="{0B542238-70A9-4A15-98C4-5E4559BE0B0B}" srcOrd="3" destOrd="0" presId="urn:microsoft.com/office/officeart/2008/layout/LinedList"/>
    <dgm:cxn modelId="{746D1D15-5359-4E09-AA8E-5EDA3DE59DAB}" type="presParOf" srcId="{0B542238-70A9-4A15-98C4-5E4559BE0B0B}" destId="{3D2F6044-12C1-4972-A906-5FFC88FEDC05}" srcOrd="0" destOrd="0" presId="urn:microsoft.com/office/officeart/2008/layout/LinedList"/>
    <dgm:cxn modelId="{F8E68B22-8F55-49EC-8D86-3C529F7259B3}" type="presParOf" srcId="{0B542238-70A9-4A15-98C4-5E4559BE0B0B}" destId="{7135B394-B72D-485D-8BAB-5A84815BCB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6C77-EE58-4ABB-A802-63B61CC1DF62}">
      <dsp:nvSpPr>
        <dsp:cNvPr id="0" name=""/>
        <dsp:cNvSpPr/>
      </dsp:nvSpPr>
      <dsp:spPr>
        <a:xfrm>
          <a:off x="0" y="0"/>
          <a:ext cx="10710001" cy="0"/>
        </a:xfrm>
        <a:prstGeom prst="line">
          <a:avLst/>
        </a:prstGeom>
        <a:solidFill>
          <a:srgbClr val="4E67C8">
            <a:alpha val="9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00CC-71BE-4AB8-A97D-203FA2AD74AF}">
      <dsp:nvSpPr>
        <dsp:cNvPr id="0" name=""/>
        <dsp:cNvSpPr/>
      </dsp:nvSpPr>
      <dsp:spPr>
        <a:xfrm>
          <a:off x="0" y="0"/>
          <a:ext cx="1579306" cy="165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>
        <a:off x="0" y="0"/>
        <a:ext cx="1579306" cy="1656183"/>
      </dsp:txXfrm>
    </dsp:sp>
    <dsp:sp modelId="{FF05AA35-6935-4E74-98A0-C5BB83B2A8A8}">
      <dsp:nvSpPr>
        <dsp:cNvPr id="0" name=""/>
        <dsp:cNvSpPr/>
      </dsp:nvSpPr>
      <dsp:spPr>
        <a:xfrm>
          <a:off x="1697754" y="38493"/>
          <a:ext cx="9007879" cy="76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Описание программы  имеет доступный для понимания всех пользователей текст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Чтение карточки программы  не затрудняет наличие терминов, обилие общих слов («воды»)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4"/>
              </a:solidFill>
              <a:latin typeface="Bookman Old Style" pitchFamily="18" charset="0"/>
              <a:ea typeface="+mn-ea"/>
              <a:cs typeface="+mn-cs"/>
            </a:rPr>
            <a:t>Отсутствуют  пунктуационные, грамматические, речевые ошибки</a:t>
          </a:r>
        </a:p>
      </dsp:txBody>
      <dsp:txXfrm>
        <a:off x="1697754" y="38493"/>
        <a:ext cx="9007879" cy="769866"/>
      </dsp:txXfrm>
    </dsp:sp>
    <dsp:sp modelId="{ED20DD9E-850F-4812-878F-8D2F8F592B9C}">
      <dsp:nvSpPr>
        <dsp:cNvPr id="0" name=""/>
        <dsp:cNvSpPr/>
      </dsp:nvSpPr>
      <dsp:spPr>
        <a:xfrm>
          <a:off x="1579306" y="808360"/>
          <a:ext cx="6317227" cy="0"/>
        </a:xfrm>
        <a:prstGeom prst="lin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F0F9B-3484-47C5-B3D3-4BF14C603109}">
      <dsp:nvSpPr>
        <dsp:cNvPr id="0" name=""/>
        <dsp:cNvSpPr/>
      </dsp:nvSpPr>
      <dsp:spPr>
        <a:xfrm>
          <a:off x="1697754" y="846853"/>
          <a:ext cx="6198779" cy="76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b="1" kern="1200" dirty="0">
            <a:solidFill>
              <a:schemeClr val="accent4"/>
            </a:solidFill>
            <a:latin typeface="Bookman Old Style" pitchFamily="18" charset="0"/>
            <a:ea typeface="+mn-ea"/>
            <a:cs typeface="+mn-cs"/>
          </a:endParaRPr>
        </a:p>
      </dsp:txBody>
      <dsp:txXfrm>
        <a:off x="1697754" y="846853"/>
        <a:ext cx="6198779" cy="769866"/>
      </dsp:txXfrm>
    </dsp:sp>
    <dsp:sp modelId="{540D37AA-3D20-4942-873F-141FBEEAC6C9}">
      <dsp:nvSpPr>
        <dsp:cNvPr id="0" name=""/>
        <dsp:cNvSpPr/>
      </dsp:nvSpPr>
      <dsp:spPr>
        <a:xfrm>
          <a:off x="1579306" y="1616720"/>
          <a:ext cx="6317227" cy="0"/>
        </a:xfrm>
        <a:prstGeom prst="line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6495D-5A07-4121-B3CE-0792AA48468B}">
      <dsp:nvSpPr>
        <dsp:cNvPr id="0" name=""/>
        <dsp:cNvSpPr/>
      </dsp:nvSpPr>
      <dsp:spPr>
        <a:xfrm>
          <a:off x="0" y="1656183"/>
          <a:ext cx="10710001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6044-12C1-4972-A906-5FFC88FEDC05}">
      <dsp:nvSpPr>
        <dsp:cNvPr id="0" name=""/>
        <dsp:cNvSpPr/>
      </dsp:nvSpPr>
      <dsp:spPr>
        <a:xfrm>
          <a:off x="0" y="1656183"/>
          <a:ext cx="9921937" cy="165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b="1" kern="12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rPr>
            <a:t>. </a:t>
          </a:r>
        </a:p>
      </dsp:txBody>
      <dsp:txXfrm>
        <a:off x="0" y="1656183"/>
        <a:ext cx="9921937" cy="1656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99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4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9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7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3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79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4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47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7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4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2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7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1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Click to edit Master text styles</a:t>
            </a:r>
          </a:p>
          <a:p>
            <a:pPr lvl="1"/>
            <a:r>
              <a:rPr lang="ru-RU" dirty="0"/>
              <a:t>Second level</a:t>
            </a:r>
          </a:p>
          <a:p>
            <a:pPr lvl="2"/>
            <a:r>
              <a:rPr lang="ru-RU" dirty="0"/>
              <a:t>Third level</a:t>
            </a:r>
          </a:p>
          <a:p>
            <a:pPr lvl="3"/>
            <a:r>
              <a:rPr lang="ru-RU" dirty="0"/>
              <a:t>Fourth level</a:t>
            </a:r>
          </a:p>
          <a:p>
            <a:pPr lvl="4"/>
            <a:r>
              <a:rPr lang="ru-R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&#1072;&#1076;&#1084;&#1080;&#1085;&#1082;&#1072;52.&#1085;&#1072;&#1074;&#1080;&#1075;&#1072;&#1090;&#1086;&#1088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408" y="2572589"/>
            <a:ext cx="6815669" cy="151553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НАВИГАТОР </a:t>
            </a:r>
            <a:r>
              <a:rPr lang="en-US" sz="3600" b="1" dirty="0" err="1">
                <a:solidFill>
                  <a:srgbClr val="7030A0"/>
                </a:solidFill>
              </a:rPr>
              <a:t>дополнительного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образования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Нижегородской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области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544857"/>
            <a:ext cx="6815669" cy="1320802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Методические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рекомендации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работе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102436" y="3948545"/>
            <a:ext cx="2944840" cy="2696283"/>
            <a:chOff x="3625385" y="332656"/>
            <a:chExt cx="2537925" cy="2419192"/>
          </a:xfrm>
        </p:grpSpPr>
        <p:pic>
          <p:nvPicPr>
            <p:cNvPr id="5" name="Рисунок 4" descr="Изображение выглядит как объект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BCE4FB0-89D2-426A-A19B-C565AD367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385" y="332656"/>
              <a:ext cx="2537925" cy="2419192"/>
            </a:xfrm>
            <a:prstGeom prst="rect">
              <a:avLst/>
            </a:prstGeom>
          </p:spPr>
        </p:pic>
        <p:pic>
          <p:nvPicPr>
            <p:cNvPr id="6" name="Рисунок 5" descr="Герб города Нижний Новгород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460" y="1083526"/>
              <a:ext cx="688057" cy="917451"/>
            </a:xfrm>
            <a:prstGeom prst="rect">
              <a:avLst/>
            </a:prstGeom>
            <a:noFill/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-680853" y="5683348"/>
            <a:ext cx="9810785" cy="7877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       </a:t>
            </a: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Таран Анна Вячеславовна,      </a:t>
            </a:r>
          </a:p>
          <a:p>
            <a:pPr algn="r"/>
            <a:r>
              <a:rPr lang="ru-RU" sz="2800" b="1" i="1" dirty="0">
                <a:solidFill>
                  <a:srgbClr val="7030A0"/>
                </a:solidFill>
                <a:latin typeface="Bookman Old Style" pitchFamily="18" charset="0"/>
              </a:rPr>
              <a:t>муниципальный координатор</a:t>
            </a:r>
            <a:endParaRPr lang="en-US" sz="28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2E79-7F1B-4045-879D-3D5747A80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334" y="0"/>
            <a:ext cx="9601200" cy="1303337"/>
          </a:xfrm>
        </p:spPr>
        <p:txBody>
          <a:bodyPr/>
          <a:lstStyle/>
          <a:p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185" y="1648308"/>
            <a:ext cx="6212105" cy="33099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8113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Создание карточки программы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77" b="11002"/>
          <a:stretch/>
        </p:blipFill>
        <p:spPr bwMode="auto">
          <a:xfrm>
            <a:off x="476518" y="811369"/>
            <a:ext cx="11590985" cy="60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017132" y="2893827"/>
            <a:ext cx="2663686" cy="2716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3820" y="5807080"/>
            <a:ext cx="7611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Для создания каждой карточки программы</a:t>
            </a:r>
          </a:p>
          <a:p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необходимо выбрать модуль «Программы»</a:t>
            </a:r>
          </a:p>
        </p:txBody>
      </p:sp>
    </p:spTree>
    <p:extLst>
      <p:ext uri="{BB962C8B-B14F-4D97-AF65-F5344CB8AC3E}">
        <p14:creationId xmlns:p14="http://schemas.microsoft.com/office/powerpoint/2010/main" val="100167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2E79-7F1B-4045-879D-3D5747A80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334" y="0"/>
            <a:ext cx="9601200" cy="1303337"/>
          </a:xfrm>
        </p:spPr>
        <p:txBody>
          <a:bodyPr/>
          <a:lstStyle/>
          <a:p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185" y="1648308"/>
            <a:ext cx="6212105" cy="33099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8113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Создание карточки  программы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 r="4377" b="16158"/>
          <a:stretch/>
        </p:blipFill>
        <p:spPr bwMode="auto">
          <a:xfrm>
            <a:off x="477078" y="811368"/>
            <a:ext cx="11237844" cy="592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2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392CD-044B-44BD-B0B5-5122A7209728}"/>
              </a:ext>
            </a:extLst>
          </p:cNvPr>
          <p:cNvSpPr txBox="1"/>
          <p:nvPr/>
        </p:nvSpPr>
        <p:spPr>
          <a:xfrm>
            <a:off x="682580" y="1175286"/>
            <a:ext cx="598867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   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Организатор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самостоятельно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в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личном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кабинете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 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создает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карточки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. 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Возможные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статусы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accent4"/>
                </a:solidFill>
                <a:latin typeface="Bookman Old Style" pitchFamily="18" charset="0"/>
              </a:rPr>
              <a:t>    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программы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после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создания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: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Новая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;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Модерация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lvl="1"/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lvl="1"/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После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модерации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: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lvl="1"/>
            <a:endParaRPr lang="en-US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Опубликовано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Ожидает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правки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;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Архив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" name="Picture 4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8D474E2-F51D-4834-8C75-7EB733FF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84" y="1175286"/>
            <a:ext cx="5071719" cy="49132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Публикация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81089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A2BFB6-ABAC-4407-9449-D9F7E8D6A926}"/>
              </a:ext>
            </a:extLst>
          </p:cNvPr>
          <p:cNvSpPr txBox="1">
            <a:spLocks/>
          </p:cNvSpPr>
          <p:nvPr/>
        </p:nvSpPr>
        <p:spPr>
          <a:xfrm>
            <a:off x="916609" y="35318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392CD-044B-44BD-B0B5-5122A7209728}"/>
              </a:ext>
            </a:extLst>
          </p:cNvPr>
          <p:cNvSpPr txBox="1"/>
          <p:nvPr/>
        </p:nvSpPr>
        <p:spPr>
          <a:xfrm>
            <a:off x="622944" y="1115185"/>
            <a:ext cx="5899061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На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сайте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каталога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Навигатора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отображаются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: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  <a:ea typeface="+mn-lt"/>
              <a:cs typeface="+mn-lt"/>
            </a:endParaRPr>
          </a:p>
          <a:p>
            <a:endParaRPr lang="ru-RU" sz="2400" b="1" dirty="0">
              <a:solidFill>
                <a:schemeClr val="accent4"/>
              </a:solidFill>
              <a:latin typeface="Bookman Old Style" pitchFamily="18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Название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программы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-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до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65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символов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Краткое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содержание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  -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до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140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символов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;</a:t>
            </a:r>
            <a:endParaRPr lang="ru-RU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Обложка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-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изображение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размером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не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менее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 706х470 </a:t>
            </a:r>
            <a:r>
              <a:rPr lang="en-US" sz="2400" b="1" dirty="0" err="1">
                <a:solidFill>
                  <a:schemeClr val="accent4"/>
                </a:solidFill>
                <a:latin typeface="Bookman Old Style" pitchFamily="18" charset="0"/>
              </a:rPr>
              <a:t>рх</a:t>
            </a:r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, 1Мб.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en-US" sz="24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  <a:latin typeface="Bookman Old Style" pitchFamily="18" charset="0"/>
              </a:rPr>
              <a:t> </a:t>
            </a:r>
            <a:endParaRPr lang="en-US" sz="2000" i="1" dirty="0">
              <a:solidFill>
                <a:schemeClr val="accent4"/>
              </a:solidFill>
            </a:endParaRPr>
          </a:p>
        </p:txBody>
      </p:sp>
      <p:pic>
        <p:nvPicPr>
          <p:cNvPr id="2" name="Picture 4" descr="Изображение выглядит как объект, внутренний, стол, чер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B39E3FF-25E6-4224-90F8-378ACC281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81" y="1153759"/>
            <a:ext cx="4495680" cy="42319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D0FFF6-56E9-4FE0-AD1E-31539E197906}"/>
              </a:ext>
            </a:extLst>
          </p:cNvPr>
          <p:cNvSpPr txBox="1">
            <a:spLocks/>
          </p:cNvSpPr>
          <p:nvPr/>
        </p:nvSpPr>
        <p:spPr>
          <a:xfrm>
            <a:off x="10039731" y="1115185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E4D225-9EE1-478F-82EC-5E755AAB012A}"/>
              </a:ext>
            </a:extLst>
          </p:cNvPr>
          <p:cNvSpPr txBox="1">
            <a:spLocks/>
          </p:cNvSpPr>
          <p:nvPr/>
        </p:nvSpPr>
        <p:spPr>
          <a:xfrm>
            <a:off x="10613840" y="2138144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4A4E9-95F0-495A-9263-F17FB90FC7F2}"/>
              </a:ext>
            </a:extLst>
          </p:cNvPr>
          <p:cNvSpPr txBox="1">
            <a:spLocks/>
          </p:cNvSpPr>
          <p:nvPr/>
        </p:nvSpPr>
        <p:spPr>
          <a:xfrm>
            <a:off x="6522005" y="4779048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Публикация программ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9722" y="5065753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ВАЖНО: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61555" y="5573880"/>
            <a:ext cx="895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4"/>
                </a:solidFill>
                <a:latin typeface="Bookman Old Style" pitchFamily="18" charset="0"/>
              </a:rPr>
              <a:t>наглядность и качество информации</a:t>
            </a:r>
            <a:endParaRPr lang="ru-RU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A2BFB6-ABAC-4407-9449-D9F7E8D6A926}"/>
              </a:ext>
            </a:extLst>
          </p:cNvPr>
          <p:cNvSpPr txBox="1">
            <a:spLocks/>
          </p:cNvSpPr>
          <p:nvPr/>
        </p:nvSpPr>
        <p:spPr>
          <a:xfrm>
            <a:off x="916609" y="35318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D0FFF6-56E9-4FE0-AD1E-31539E197906}"/>
              </a:ext>
            </a:extLst>
          </p:cNvPr>
          <p:cNvSpPr txBox="1">
            <a:spLocks/>
          </p:cNvSpPr>
          <p:nvPr/>
        </p:nvSpPr>
        <p:spPr>
          <a:xfrm>
            <a:off x="10039731" y="1115185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E4D225-9EE1-478F-82EC-5E755AAB012A}"/>
              </a:ext>
            </a:extLst>
          </p:cNvPr>
          <p:cNvSpPr txBox="1">
            <a:spLocks/>
          </p:cNvSpPr>
          <p:nvPr/>
        </p:nvSpPr>
        <p:spPr>
          <a:xfrm>
            <a:off x="10613840" y="2138144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44A4E9-95F0-495A-9263-F17FB90FC7F2}"/>
              </a:ext>
            </a:extLst>
          </p:cNvPr>
          <p:cNvSpPr txBox="1">
            <a:spLocks/>
          </p:cNvSpPr>
          <p:nvPr/>
        </p:nvSpPr>
        <p:spPr>
          <a:xfrm>
            <a:off x="6522005" y="4779048"/>
            <a:ext cx="707721" cy="802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-44670"/>
            <a:ext cx="12067309" cy="298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85641" y="2940439"/>
            <a:ext cx="625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Программа публикуется, если:</a:t>
            </a:r>
            <a:endParaRPr lang="ru-RU" sz="28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91638226"/>
              </p:ext>
            </p:extLst>
          </p:nvPr>
        </p:nvGraphicFramePr>
        <p:xfrm>
          <a:off x="611560" y="3402104"/>
          <a:ext cx="10710001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-57548"/>
            <a:ext cx="12192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Публикация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12558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A2BFB6-ABAC-4407-9449-D9F7E8D6A926}"/>
              </a:ext>
            </a:extLst>
          </p:cNvPr>
          <p:cNvSpPr txBox="1">
            <a:spLocks/>
          </p:cNvSpPr>
          <p:nvPr/>
        </p:nvSpPr>
        <p:spPr>
          <a:xfrm>
            <a:off x="916609" y="35318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392CD-044B-44BD-B0B5-5122A7209728}"/>
              </a:ext>
            </a:extLst>
          </p:cNvPr>
          <p:cNvSpPr txBox="1"/>
          <p:nvPr/>
        </p:nvSpPr>
        <p:spPr>
          <a:xfrm>
            <a:off x="609600" y="1404104"/>
            <a:ext cx="379121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Bookman Old Style" pitchFamily="18" charset="0"/>
              </a:rPr>
              <a:t>!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chemeClr val="accent4"/>
                </a:solidFill>
                <a:latin typeface="Bookman Old Style" pitchFamily="18" charset="0"/>
              </a:rPr>
              <a:t>Программы необходимо редактировать при изменении актуальной информации</a:t>
            </a:r>
            <a:r>
              <a:rPr lang="en-US" sz="2800" b="1" dirty="0">
                <a:latin typeface="Bookman Old Style" pitchFamily="18" charset="0"/>
              </a:rPr>
              <a:t> </a:t>
            </a:r>
          </a:p>
          <a:p>
            <a:endParaRPr lang="en-US" sz="2800" b="1" dirty="0">
              <a:latin typeface="Bookman Old Style" pitchFamily="18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8D334BD-4E29-49B1-B5EF-ADFDCF7A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11" y="901521"/>
            <a:ext cx="7699608" cy="5765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015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Публикация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24135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A2BFB6-ABAC-4407-9449-D9F7E8D6A926}"/>
              </a:ext>
            </a:extLst>
          </p:cNvPr>
          <p:cNvSpPr txBox="1">
            <a:spLocks/>
          </p:cNvSpPr>
          <p:nvPr/>
        </p:nvSpPr>
        <p:spPr>
          <a:xfrm>
            <a:off x="916609" y="35318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392CD-044B-44BD-B0B5-5122A7209728}"/>
              </a:ext>
            </a:extLst>
          </p:cNvPr>
          <p:cNvSpPr txBox="1"/>
          <p:nvPr/>
        </p:nvSpPr>
        <p:spPr>
          <a:xfrm>
            <a:off x="722673" y="1923371"/>
            <a:ext cx="3195528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algn="ctr"/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Обязательно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используйте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предпросмотр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 </a:t>
            </a:r>
          </a:p>
          <a:p>
            <a:pPr algn="ctr"/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программы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после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её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  <a:latin typeface="Bookman Old Style" pitchFamily="18" charset="0"/>
              </a:rPr>
              <a:t>размещения</a:t>
            </a:r>
            <a:r>
              <a:rPr lang="en-US" sz="2800" b="1" dirty="0">
                <a:solidFill>
                  <a:schemeClr val="accent4"/>
                </a:solidFill>
                <a:latin typeface="Bookman Old Style" pitchFamily="18" charset="0"/>
              </a:rPr>
              <a:t>. </a:t>
            </a:r>
          </a:p>
        </p:txBody>
      </p:sp>
      <p:pic>
        <p:nvPicPr>
          <p:cNvPr id="2" name="Picture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6974E22-9336-4AF4-8899-E5F18A02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312" y="900911"/>
            <a:ext cx="7870343" cy="53059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009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Публикация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9321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2E79-7F1B-4045-879D-3D5747A80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334" y="0"/>
            <a:ext cx="9601200" cy="1303337"/>
          </a:xfrm>
        </p:spPr>
        <p:txBody>
          <a:bodyPr/>
          <a:lstStyle/>
          <a:p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185" y="1648308"/>
            <a:ext cx="6212105" cy="33099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8113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Методические рекомендации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t="35643" r="33396" b="26332"/>
          <a:stretch/>
        </p:blipFill>
        <p:spPr bwMode="auto">
          <a:xfrm>
            <a:off x="0" y="811369"/>
            <a:ext cx="5645934" cy="400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t="19023" r="15666" b="-1"/>
          <a:stretch/>
        </p:blipFill>
        <p:spPr bwMode="auto">
          <a:xfrm>
            <a:off x="5979748" y="811369"/>
            <a:ext cx="6212251" cy="43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7244" r="8955" b="13953"/>
          <a:stretch/>
        </p:blipFill>
        <p:spPr bwMode="auto">
          <a:xfrm>
            <a:off x="516835" y="4717774"/>
            <a:ext cx="11158329" cy="214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F14506-5A42-45D1-880A-1859E7EF30A9}"/>
              </a:ext>
            </a:extLst>
          </p:cNvPr>
          <p:cNvSpPr txBox="1">
            <a:spLocks/>
          </p:cNvSpPr>
          <p:nvPr/>
        </p:nvSpPr>
        <p:spPr>
          <a:xfrm>
            <a:off x="916609" y="353185"/>
            <a:ext cx="9601200" cy="1303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48074-C62F-460C-9B15-8F44BBA2E09B}"/>
              </a:ext>
            </a:extLst>
          </p:cNvPr>
          <p:cNvSpPr txBox="1"/>
          <p:nvPr/>
        </p:nvSpPr>
        <p:spPr>
          <a:xfrm>
            <a:off x="7869133" y="5506682"/>
            <a:ext cx="3679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 </a:t>
            </a:r>
            <a:endParaRPr lang="en-US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619" y="461579"/>
            <a:ext cx="11236036" cy="6688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Общение с модератором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42744" y="1411568"/>
            <a:ext cx="6115051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62" y="2714034"/>
            <a:ext cx="496293" cy="496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795" y="2714034"/>
            <a:ext cx="453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Bookman Old Style" pitchFamily="18" charset="0"/>
              </a:rPr>
              <a:t>anntaran77@mail.ru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39210" y="3641888"/>
            <a:ext cx="5260397" cy="641025"/>
            <a:chOff x="460128" y="3126353"/>
            <a:chExt cx="5580684" cy="64102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60128" y="3142173"/>
              <a:ext cx="5580684" cy="625205"/>
            </a:xfrm>
            <a:prstGeom prst="rect">
              <a:avLst/>
            </a:prstGeom>
            <a:gradFill rotWithShape="1">
              <a:gsLst>
                <a:gs pos="28000">
                  <a:srgbClr val="5DCEAF">
                    <a:tint val="18000"/>
                    <a:satMod val="120000"/>
                    <a:lumMod val="88000"/>
                  </a:srgbClr>
                </a:gs>
                <a:gs pos="100000">
                  <a:srgbClr val="5DCEAF">
                    <a:tint val="40000"/>
                    <a:satMod val="100000"/>
                    <a:lumMod val="7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5DCEA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</p:sp>
        <p:sp>
          <p:nvSpPr>
            <p:cNvPr id="14" name="Прямоугольник 13"/>
            <p:cNvSpPr/>
            <p:nvPr/>
          </p:nvSpPr>
          <p:spPr>
            <a:xfrm>
              <a:off x="460128" y="3126353"/>
              <a:ext cx="5580684" cy="6252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96257" tIns="71120" rIns="71120" bIns="7112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E67C8">
                      <a:lumMod val="75000"/>
                    </a:srgbClr>
                  </a:solidFill>
                  <a:effectLst/>
                  <a:uLnTx/>
                  <a:uFillTx/>
                  <a:latin typeface="Bookman Old Style" pitchFamily="18" charset="0"/>
                  <a:ea typeface="+mn-ea"/>
                  <a:cs typeface="+mn-cs"/>
                </a:rPr>
                <a:t>ТЕЛЕФОН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03" y="3548883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42481" y="4692976"/>
            <a:ext cx="6147337" cy="1183038"/>
          </a:xfrm>
          <a:prstGeom prst="rect">
            <a:avLst/>
          </a:prstGeom>
          <a:solidFill>
            <a:srgbClr val="FFCC66"/>
          </a:solidFill>
          <a:ln w="9525" cap="flat" cmpd="sng" algn="ctr">
            <a:solidFill>
              <a:srgbClr val="5DCEA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</p:sp>
      <p:sp>
        <p:nvSpPr>
          <p:cNvPr id="11" name="TextBox 10"/>
          <p:cNvSpPr txBox="1"/>
          <p:nvPr/>
        </p:nvSpPr>
        <p:spPr>
          <a:xfrm>
            <a:off x="2608736" y="4853826"/>
            <a:ext cx="5260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E67C8">
                    <a:lumMod val="75000"/>
                  </a:srgbClr>
                </a:solidFill>
                <a:latin typeface="Bookman Old Style" pitchFamily="18" charset="0"/>
              </a:rPr>
              <a:t>Специалисты районных организаций ДО</a:t>
            </a:r>
          </a:p>
        </p:txBody>
      </p:sp>
      <p:pic>
        <p:nvPicPr>
          <p:cNvPr id="19" name="Picture 28">
            <a:extLst>
              <a:ext uri="{FF2B5EF4-FFF2-40B4-BE49-F238E27FC236}">
                <a16:creationId xmlns:a16="http://schemas.microsoft.com/office/drawing/2014/main" id="{F055DA69-282E-4AB7-87E6-F32510EA3EC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215" y="4681412"/>
            <a:ext cx="1296045" cy="12061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195" y="3698138"/>
            <a:ext cx="453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436 42 44 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(с 15  октября изменится)</a:t>
            </a:r>
          </a:p>
        </p:txBody>
      </p:sp>
    </p:spTree>
    <p:extLst>
      <p:ext uri="{BB962C8B-B14F-4D97-AF65-F5344CB8AC3E}">
        <p14:creationId xmlns:p14="http://schemas.microsoft.com/office/powerpoint/2010/main" val="71747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434" y="1565424"/>
            <a:ext cx="6815669" cy="1515533"/>
          </a:xfrm>
        </p:spPr>
        <p:txBody>
          <a:bodyPr/>
          <a:lstStyle/>
          <a:p>
            <a:r>
              <a:rPr lang="ru-RU" sz="6600" b="1" dirty="0">
                <a:solidFill>
                  <a:srgbClr val="7030A0"/>
                </a:solidFill>
              </a:rPr>
              <a:t>Удачной  работы!</a:t>
            </a:r>
            <a:endParaRPr lang="en-US" sz="4400" b="1" dirty="0" err="1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11167" y="2941982"/>
            <a:ext cx="2599233" cy="2457141"/>
            <a:chOff x="3625385" y="332656"/>
            <a:chExt cx="2537925" cy="2419192"/>
          </a:xfrm>
        </p:grpSpPr>
        <p:pic>
          <p:nvPicPr>
            <p:cNvPr id="5" name="Рисунок 4" descr="Изображение выглядит как объект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BCE4FB0-89D2-426A-A19B-C565AD367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385" y="332656"/>
              <a:ext cx="2537925" cy="2419192"/>
            </a:xfrm>
            <a:prstGeom prst="rect">
              <a:avLst/>
            </a:prstGeom>
          </p:spPr>
        </p:pic>
        <p:pic>
          <p:nvPicPr>
            <p:cNvPr id="6" name="Рисунок 5" descr="Герб города Нижний Новгород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460" y="1083526"/>
              <a:ext cx="688057" cy="917451"/>
            </a:xfrm>
            <a:prstGeom prst="rect">
              <a:avLst/>
            </a:prstGeom>
            <a:noFill/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-680853" y="5761427"/>
            <a:ext cx="10632830" cy="10965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6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382" y="2898730"/>
            <a:ext cx="6816435" cy="1515533"/>
          </a:xfrm>
        </p:spPr>
        <p:txBody>
          <a:bodyPr/>
          <a:lstStyle/>
          <a:p>
            <a:pPr algn="l"/>
            <a:endParaRPr lang="en-US" sz="3200" b="1" dirty="0" err="1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11" y="1460068"/>
            <a:ext cx="692871" cy="6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26" y="2787424"/>
            <a:ext cx="665957" cy="66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27" y="3927981"/>
            <a:ext cx="665956" cy="6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7382" y="149990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Национальный проект</a:t>
            </a:r>
            <a:b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«Образование»</a:t>
            </a:r>
          </a:p>
          <a:p>
            <a:b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Федеральный проект «Успех каждого ребенка»</a:t>
            </a:r>
            <a:b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Приоритетный проект  «Доступное дополнительное образование»</a:t>
            </a:r>
            <a:b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1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7382" y="2898730"/>
            <a:ext cx="6816435" cy="1515533"/>
          </a:xfrm>
        </p:spPr>
        <p:txBody>
          <a:bodyPr/>
          <a:lstStyle/>
          <a:p>
            <a:pPr algn="l"/>
            <a:endParaRPr lang="en-US" sz="3200" b="1" dirty="0" err="1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107372"/>
            <a:ext cx="118789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028" r="789" b="21867"/>
          <a:stretch/>
        </p:blipFill>
        <p:spPr bwMode="auto">
          <a:xfrm>
            <a:off x="304799" y="1388918"/>
            <a:ext cx="11375833" cy="546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727704" y="2078181"/>
            <a:ext cx="9148114" cy="2078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04795" y="1717963"/>
            <a:ext cx="9148114" cy="2078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0" y="2389189"/>
            <a:ext cx="4746661" cy="1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27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EDB5-D370-4A42-A679-FC4462B72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2899" y="110426"/>
            <a:ext cx="9601200" cy="1303337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F48F-37EB-43C0-8A79-66B0469BA71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03030" y="2073498"/>
            <a:ext cx="7508382" cy="4784500"/>
          </a:xfrm>
          <a:solidFill>
            <a:srgbClr val="9966FF"/>
          </a:solidFill>
        </p:spPr>
        <p:txBody>
          <a:bodyPr>
            <a:normAutofit fontScale="32500" lnSpcReduction="20000"/>
          </a:bodyPr>
          <a:lstStyle/>
          <a:p>
            <a:r>
              <a:rPr lang="ru-RU" sz="7400" b="1" dirty="0">
                <a:solidFill>
                  <a:srgbClr val="FFFFFF"/>
                </a:solidFill>
                <a:latin typeface="Bookman Old Style" pitchFamily="18" charset="0"/>
                <a:ea typeface="+mn-lt"/>
                <a:cs typeface="+mn-lt"/>
              </a:rPr>
              <a:t>Сайт - для родителей и других посетителей сайта:  </a:t>
            </a:r>
            <a:r>
              <a:rPr lang="ru-RU" sz="9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lt"/>
                <a:cs typeface="+mn-lt"/>
              </a:rPr>
              <a:t>https://</a:t>
            </a:r>
          </a:p>
          <a:p>
            <a:r>
              <a:rPr lang="ru-RU" sz="1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lt"/>
                <a:cs typeface="+mn-lt"/>
              </a:rPr>
              <a:t>р52.навигатор.дети</a:t>
            </a:r>
          </a:p>
          <a:p>
            <a:endParaRPr lang="ru-RU" sz="7400" b="1" dirty="0">
              <a:solidFill>
                <a:srgbClr val="FFFFFF"/>
              </a:solidFill>
              <a:latin typeface="Bookman Old Style" pitchFamily="18" charset="0"/>
              <a:ea typeface="+mn-lt"/>
              <a:cs typeface="+mn-lt"/>
            </a:endParaRPr>
          </a:p>
          <a:p>
            <a:r>
              <a:rPr lang="ru-RU" sz="8600" b="1" dirty="0">
                <a:solidFill>
                  <a:srgbClr val="FFFFFF"/>
                </a:solidFill>
                <a:latin typeface="Bookman Old Style" pitchFamily="18" charset="0"/>
                <a:ea typeface="+mn-lt"/>
                <a:cs typeface="+mn-lt"/>
              </a:rPr>
              <a:t>Система для организаторов учебных программ и мероприятий: </a:t>
            </a:r>
            <a:r>
              <a:rPr lang="ru-RU" sz="9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lt"/>
                <a:cs typeface="+mn-lt"/>
              </a:rPr>
              <a:t>https://</a:t>
            </a:r>
          </a:p>
          <a:p>
            <a:r>
              <a:rPr lang="ru-RU" sz="1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lt"/>
                <a:cs typeface="+mn-lt"/>
              </a:rPr>
              <a:t>админка.52.навигатор.дети</a:t>
            </a:r>
            <a:endParaRPr lang="ru-RU" sz="1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>
              <a:buNone/>
            </a:pPr>
            <a:endParaRPr lang="ru-RU" sz="3700" b="1" dirty="0">
              <a:solidFill>
                <a:srgbClr val="FFFFFF"/>
              </a:solidFill>
              <a:ea typeface="+mn-lt"/>
              <a:cs typeface="+mn-lt"/>
              <a:hlinkClick r:id="rId2"/>
            </a:endParaRPr>
          </a:p>
        </p:txBody>
      </p:sp>
      <p:pic>
        <p:nvPicPr>
          <p:cNvPr id="5" name="Picture 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C750519-3DC9-422E-9A15-F2F4E2B2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314" y="2859111"/>
            <a:ext cx="4774686" cy="3889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437FB-5B8B-4E9B-B197-C81853BAF7A5}"/>
              </a:ext>
            </a:extLst>
          </p:cNvPr>
          <p:cNvSpPr txBox="1"/>
          <p:nvPr/>
        </p:nvSpPr>
        <p:spPr>
          <a:xfrm>
            <a:off x="1" y="886950"/>
            <a:ext cx="12192000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600" b="1" dirty="0">
                <a:solidFill>
                  <a:srgbClr val="7030A0"/>
                </a:solidFill>
              </a:rPr>
              <a:t>Интернет-портал, где родители ищут кружки и секции для своих детей, а образовательные организации привлекают детей  на свои занятия. 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05307" y="2073499"/>
            <a:ext cx="462351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736635" y="2073498"/>
            <a:ext cx="462351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" y="0"/>
            <a:ext cx="12192000" cy="9015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Навигатор ДО</a:t>
            </a:r>
          </a:p>
        </p:txBody>
      </p:sp>
    </p:spTree>
    <p:extLst>
      <p:ext uri="{BB962C8B-B14F-4D97-AF65-F5344CB8AC3E}">
        <p14:creationId xmlns:p14="http://schemas.microsoft.com/office/powerpoint/2010/main" val="21784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EDB5-D370-4A42-A679-FC4462B723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2899" y="110426"/>
            <a:ext cx="9601200" cy="1303337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05307" y="2073499"/>
            <a:ext cx="462351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736635" y="2073498"/>
            <a:ext cx="462351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1"/>
            <a:ext cx="12192000" cy="8746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Навигатор ДО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1378039" y="4056845"/>
            <a:ext cx="1906074" cy="20606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78039" y="4056845"/>
            <a:ext cx="1906074" cy="206062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" b="5871"/>
          <a:stretch/>
        </p:blipFill>
        <p:spPr bwMode="auto">
          <a:xfrm>
            <a:off x="0" y="874643"/>
            <a:ext cx="12192000" cy="5983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378039" y="4262907"/>
            <a:ext cx="203486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76517" y="3090930"/>
            <a:ext cx="901521" cy="96591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85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1565" y="1697698"/>
            <a:ext cx="5582980" cy="330993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Просмотр каталога учебных программ и мероприятий; </a:t>
            </a:r>
          </a:p>
          <a:p>
            <a:r>
              <a:rPr lang="ru-RU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Поиск, просмотр информации о программе и ее организаторе; </a:t>
            </a:r>
          </a:p>
          <a:p>
            <a:r>
              <a:rPr lang="ru-RU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Запись ребенка; </a:t>
            </a:r>
          </a:p>
          <a:p>
            <a:r>
              <a:rPr lang="ru-RU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Просмотр своих «избранных» программ;</a:t>
            </a:r>
          </a:p>
          <a:p>
            <a:r>
              <a:rPr lang="ru-RU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Получение информации о мероприятиях</a:t>
            </a:r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pic>
        <p:nvPicPr>
          <p:cNvPr id="13" name="Picture 1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46FED9-C688-4333-9224-B45ACDF8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5" y="1697698"/>
            <a:ext cx="5411444" cy="37954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0783"/>
            <a:ext cx="12192000" cy="8113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Возможности 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692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2E79-7F1B-4045-879D-3D5747A80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6609" y="353185"/>
            <a:ext cx="9601200" cy="1303337"/>
          </a:xfrm>
        </p:spPr>
        <p:txBody>
          <a:bodyPr/>
          <a:lstStyle/>
          <a:p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6821" y="1455125"/>
            <a:ext cx="6212105" cy="330993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Bookman Old Style" pitchFamily="18" charset="0"/>
                <a:ea typeface="+mn-lt"/>
                <a:cs typeface="+mn-lt"/>
              </a:rPr>
              <a:t>Размещение сведений о программах в каталоге;</a:t>
            </a:r>
          </a:p>
          <a:p>
            <a:r>
              <a:rPr lang="ru-RU" sz="3200" b="1" dirty="0">
                <a:solidFill>
                  <a:schemeClr val="accent4"/>
                </a:solidFill>
                <a:latin typeface="Bookman Old Style" pitchFamily="18" charset="0"/>
              </a:rPr>
              <a:t>Просмотр  статистики.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Обработка заявок на запись детей на занятия; 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Заполнение журнала посещаемости;</a:t>
            </a:r>
          </a:p>
        </p:txBody>
      </p:sp>
      <p:pic>
        <p:nvPicPr>
          <p:cNvPr id="15" name="Picture 1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96A2853-386F-4E55-8537-9C6903AF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48308"/>
            <a:ext cx="4987636" cy="38651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104318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Возможности  организаторов</a:t>
            </a:r>
          </a:p>
        </p:txBody>
      </p:sp>
    </p:spTree>
    <p:extLst>
      <p:ext uri="{BB962C8B-B14F-4D97-AF65-F5344CB8AC3E}">
        <p14:creationId xmlns:p14="http://schemas.microsoft.com/office/powerpoint/2010/main" val="8292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1B48F-B29C-4982-859C-EA2ABCDE3B9A}"/>
              </a:ext>
            </a:extLst>
          </p:cNvPr>
          <p:cNvSpPr txBox="1"/>
          <p:nvPr/>
        </p:nvSpPr>
        <p:spPr>
          <a:xfrm>
            <a:off x="644851" y="1051930"/>
            <a:ext cx="10501468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FFFFFF"/>
                </a:solidFill>
                <a:latin typeface="Bookman Old Style" pitchFamily="18" charset="0"/>
              </a:rPr>
              <a:t> 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1.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Организатор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accent4"/>
                </a:solidFill>
                <a:latin typeface="Bookman Old Style" pitchFamily="18" charset="0"/>
              </a:rPr>
              <a:t>самостоятельно создает личный кабинет на портале.</a:t>
            </a:r>
          </a:p>
          <a:p>
            <a:pPr algn="just"/>
            <a:endParaRPr lang="ru-RU" sz="20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algn="just"/>
            <a:r>
              <a:rPr lang="ru-RU" sz="2000" b="1" dirty="0">
                <a:solidFill>
                  <a:schemeClr val="accent4"/>
                </a:solidFill>
                <a:latin typeface="Bookman Old Style" pitchFamily="18" charset="0"/>
              </a:rPr>
              <a:t> 2. Создание карточек программ  с помощью МАСТЕРА УСТАНОВОК</a:t>
            </a:r>
          </a:p>
          <a:p>
            <a:pPr algn="just"/>
            <a:endParaRPr lang="ru-RU" sz="20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algn="just"/>
            <a:r>
              <a:rPr lang="ru-RU" sz="2000" b="1" dirty="0">
                <a:solidFill>
                  <a:schemeClr val="accent4"/>
                </a:solidFill>
                <a:latin typeface="Bookman Old Style" pitchFamily="18" charset="0"/>
              </a:rPr>
              <a:t>3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.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Достоверность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и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качество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добавленных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проверяет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и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оценивает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модератор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. </a:t>
            </a:r>
            <a:endParaRPr lang="ru-RU" sz="20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algn="just"/>
            <a:endParaRPr lang="en-US" sz="2000" b="1" dirty="0">
              <a:solidFill>
                <a:schemeClr val="accent4"/>
              </a:solidFill>
              <a:latin typeface="Bookman Old Style" pitchFamily="18" charset="0"/>
            </a:endParaRPr>
          </a:p>
          <a:p>
            <a:pPr algn="just"/>
            <a:r>
              <a:rPr lang="ru-RU" sz="2000" b="1" dirty="0">
                <a:solidFill>
                  <a:schemeClr val="accent4"/>
                </a:solidFill>
                <a:latin typeface="Bookman Old Style" pitchFamily="18" charset="0"/>
              </a:rPr>
              <a:t>4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. 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Модератор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может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одобрить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оформление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программы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,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тогда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она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становится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доступна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 для просмотра пользователям сайта. Либо вернуть программу на доработку с </a:t>
            </a:r>
            <a:r>
              <a:rPr lang="en-US" sz="2000" b="1" dirty="0" err="1">
                <a:solidFill>
                  <a:schemeClr val="accent4"/>
                </a:solidFill>
                <a:latin typeface="Bookman Old Style" pitchFamily="18" charset="0"/>
              </a:rPr>
              <a:t>пояснением</a:t>
            </a:r>
            <a:r>
              <a:rPr lang="ru-RU" sz="2000" b="1" dirty="0">
                <a:solidFill>
                  <a:schemeClr val="accent4"/>
                </a:solidFill>
                <a:latin typeface="Bookman Old Style" pitchFamily="18" charset="0"/>
              </a:rPr>
              <a:t> в ЧАТЕ НАВИГАТОРА</a:t>
            </a:r>
            <a:r>
              <a:rPr lang="en-US" sz="2000" b="1" dirty="0">
                <a:solidFill>
                  <a:schemeClr val="accent4"/>
                </a:solidFill>
                <a:latin typeface="Bookman Old Style" pitchFamily="18" charset="0"/>
              </a:rPr>
              <a:t>, что нужно поправить. </a:t>
            </a:r>
          </a:p>
          <a:p>
            <a:pPr algn="just"/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AE21C46-7473-4833-89C7-62C6A853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3890" y="4418551"/>
            <a:ext cx="363257" cy="363257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61A16BA-32BE-4565-BBC9-DCB360A455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198313" y="4541728"/>
            <a:ext cx="962416" cy="937365"/>
          </a:xfrm>
          <a:prstGeom prst="rect">
            <a:avLst/>
          </a:prstGeom>
        </p:spPr>
      </p:pic>
      <p:pic>
        <p:nvPicPr>
          <p:cNvPr id="16" name="Picture 16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12AB9E8-B639-41EE-BD16-D4856A6630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5978" y="4678849"/>
            <a:ext cx="880346" cy="1015000"/>
          </a:xfrm>
          <a:prstGeom prst="rect">
            <a:avLst/>
          </a:prstGeom>
        </p:spPr>
      </p:pic>
      <p:pic>
        <p:nvPicPr>
          <p:cNvPr id="18" name="Picture 1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0295945-C9EA-4D20-8123-8785741EEE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8338" y="4608330"/>
            <a:ext cx="1520607" cy="1563643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5C969C5C-0C65-4891-8908-6739811F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0865" y="4306865"/>
            <a:ext cx="415448" cy="415448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F055DA69-282E-4AB7-87E6-F32510EA3E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991" y="4696934"/>
            <a:ext cx="1268130" cy="1180187"/>
          </a:xfrm>
          <a:prstGeom prst="rect">
            <a:avLst/>
          </a:prstGeom>
        </p:spPr>
      </p:pic>
      <p:pic>
        <p:nvPicPr>
          <p:cNvPr id="30" name="Picture 30" descr="Изображение выглядит как объект, монитор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62DD8D3-9369-45D9-BE24-197DCCB31C9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74808" y="4566786"/>
            <a:ext cx="1180838" cy="1080495"/>
          </a:xfrm>
          <a:prstGeom prst="rect">
            <a:avLst/>
          </a:prstGeom>
        </p:spPr>
      </p:pic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4D9C54AE-4F90-4EB2-A61A-9C311513B517}"/>
              </a:ext>
            </a:extLst>
          </p:cNvPr>
          <p:cNvSpPr/>
          <p:nvPr/>
        </p:nvSpPr>
        <p:spPr>
          <a:xfrm>
            <a:off x="1430056" y="4212824"/>
            <a:ext cx="1925452" cy="525675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Arrow: Curved Down 35">
            <a:extLst>
              <a:ext uri="{FF2B5EF4-FFF2-40B4-BE49-F238E27FC236}">
                <a16:creationId xmlns:a16="http://schemas.microsoft.com/office/drawing/2014/main" id="{5205EA82-FC5C-4A08-8CFB-46F251A43F8A}"/>
              </a:ext>
            </a:extLst>
          </p:cNvPr>
          <p:cNvSpPr/>
          <p:nvPr/>
        </p:nvSpPr>
        <p:spPr>
          <a:xfrm>
            <a:off x="5074135" y="4196242"/>
            <a:ext cx="2056355" cy="507384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A2509369-CB2D-4A8C-8020-6C4F6CE3E826}"/>
              </a:ext>
            </a:extLst>
          </p:cNvPr>
          <p:cNvSpPr/>
          <p:nvPr/>
        </p:nvSpPr>
        <p:spPr>
          <a:xfrm flipH="1">
            <a:off x="8296629" y="4603038"/>
            <a:ext cx="730684" cy="469726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5FC3EA70-5F20-4C5F-A4D0-9234A34F1B4D}"/>
              </a:ext>
            </a:extLst>
          </p:cNvPr>
          <p:cNvSpPr/>
          <p:nvPr/>
        </p:nvSpPr>
        <p:spPr>
          <a:xfrm rot="10620000">
            <a:off x="1604431" y="5625414"/>
            <a:ext cx="3434218" cy="62630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9" name="Graphic 39" descr="Контракт">
            <a:extLst>
              <a:ext uri="{FF2B5EF4-FFF2-40B4-BE49-F238E27FC236}">
                <a16:creationId xmlns:a16="http://schemas.microsoft.com/office/drawing/2014/main" id="{B668C514-9CCF-4DBA-8D1F-3B52A074FF3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2389" y="5289115"/>
            <a:ext cx="643003" cy="653442"/>
          </a:xfrm>
          <a:prstGeom prst="rect">
            <a:avLst/>
          </a:prstGeom>
        </p:spPr>
      </p:pic>
      <p:pic>
        <p:nvPicPr>
          <p:cNvPr id="41" name="Graphic 39" descr="Контракт">
            <a:extLst>
              <a:ext uri="{FF2B5EF4-FFF2-40B4-BE49-F238E27FC236}">
                <a16:creationId xmlns:a16="http://schemas.microsoft.com/office/drawing/2014/main" id="{4BE5831D-7C70-4840-968E-171048E3AB5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567" y="5477004"/>
            <a:ext cx="736948" cy="736948"/>
          </a:xfrm>
          <a:prstGeom prst="rect">
            <a:avLst/>
          </a:prstGeom>
        </p:spPr>
      </p:pic>
      <p:pic>
        <p:nvPicPr>
          <p:cNvPr id="42" name="Graphic 42" descr="Контрольный список">
            <a:extLst>
              <a:ext uri="{FF2B5EF4-FFF2-40B4-BE49-F238E27FC236}">
                <a16:creationId xmlns:a16="http://schemas.microsoft.com/office/drawing/2014/main" id="{73E3A725-35BE-4DEA-8CD3-A20FF68E002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3458" y="4196242"/>
            <a:ext cx="622127" cy="622127"/>
          </a:xfrm>
          <a:prstGeom prst="rect">
            <a:avLst/>
          </a:prstGeom>
        </p:spPr>
      </p:pic>
      <p:pic>
        <p:nvPicPr>
          <p:cNvPr id="44" name="Graphic 42" descr="Контрольный список">
            <a:extLst>
              <a:ext uri="{FF2B5EF4-FFF2-40B4-BE49-F238E27FC236}">
                <a16:creationId xmlns:a16="http://schemas.microsoft.com/office/drawing/2014/main" id="{C813332B-DA79-4831-BF0B-00DA38D01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4901" y="4385153"/>
            <a:ext cx="590812" cy="580374"/>
          </a:xfrm>
          <a:prstGeom prst="rect">
            <a:avLst/>
          </a:prstGeom>
        </p:spPr>
      </p:pic>
      <p:pic>
        <p:nvPicPr>
          <p:cNvPr id="45" name="Graphic 42" descr="Контрольный список">
            <a:extLst>
              <a:ext uri="{FF2B5EF4-FFF2-40B4-BE49-F238E27FC236}">
                <a16:creationId xmlns:a16="http://schemas.microsoft.com/office/drawing/2014/main" id="{289BA35D-3A13-4403-9141-2D7EC0157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1244" y="4767195"/>
            <a:ext cx="486429" cy="486429"/>
          </a:xfrm>
          <a:prstGeom prst="rect">
            <a:avLst/>
          </a:prstGeom>
        </p:spPr>
      </p:pic>
      <p:pic>
        <p:nvPicPr>
          <p:cNvPr id="46" name="Graphic 42" descr="Контрольный список">
            <a:extLst>
              <a:ext uri="{FF2B5EF4-FFF2-40B4-BE49-F238E27FC236}">
                <a16:creationId xmlns:a16="http://schemas.microsoft.com/office/drawing/2014/main" id="{171BB596-070E-4B27-8AFF-947BD04EA4B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0013" y="4764845"/>
            <a:ext cx="475991" cy="507306"/>
          </a:xfrm>
          <a:prstGeom prst="rect">
            <a:avLst/>
          </a:prstGeom>
        </p:spPr>
      </p:pic>
      <p:pic>
        <p:nvPicPr>
          <p:cNvPr id="47" name="Graphic 42" descr="Контрольный список">
            <a:extLst>
              <a:ext uri="{FF2B5EF4-FFF2-40B4-BE49-F238E27FC236}">
                <a16:creationId xmlns:a16="http://schemas.microsoft.com/office/drawing/2014/main" id="{437F0DDB-F0B0-4262-BB58-E7C5686A501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9057" y="4722313"/>
            <a:ext cx="486429" cy="486429"/>
          </a:xfrm>
          <a:prstGeom prst="rect">
            <a:avLst/>
          </a:prstGeom>
        </p:spPr>
      </p:pic>
      <p:pic>
        <p:nvPicPr>
          <p:cNvPr id="48" name="Graphic 48" descr="Галочка">
            <a:extLst>
              <a:ext uri="{FF2B5EF4-FFF2-40B4-BE49-F238E27FC236}">
                <a16:creationId xmlns:a16="http://schemas.microsoft.com/office/drawing/2014/main" id="{A8F4B38F-CB4C-4B35-AE4E-78FAB8D6EA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09867" y="4294352"/>
            <a:ext cx="517743" cy="528182"/>
          </a:xfrm>
          <a:prstGeom prst="rect">
            <a:avLst/>
          </a:prstGeom>
        </p:spPr>
      </p:pic>
      <p:pic>
        <p:nvPicPr>
          <p:cNvPr id="50" name="Graphic 50" descr="Закрыть">
            <a:extLst>
              <a:ext uri="{FF2B5EF4-FFF2-40B4-BE49-F238E27FC236}">
                <a16:creationId xmlns:a16="http://schemas.microsoft.com/office/drawing/2014/main" id="{DDABAADD-C847-4022-A394-398AE00F7A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47237" y="5150154"/>
            <a:ext cx="580373" cy="590811"/>
          </a:xfrm>
          <a:prstGeom prst="rect">
            <a:avLst/>
          </a:prstGeom>
        </p:spPr>
      </p:pic>
      <p:pic>
        <p:nvPicPr>
          <p:cNvPr id="52" name="Graphic 52" descr="Сердце">
            <a:extLst>
              <a:ext uri="{FF2B5EF4-FFF2-40B4-BE49-F238E27FC236}">
                <a16:creationId xmlns:a16="http://schemas.microsoft.com/office/drawing/2014/main" id="{EA2490C3-90BC-4F67-A339-FE070553E1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67126" y="5272151"/>
            <a:ext cx="663880" cy="684757"/>
          </a:xfrm>
          <a:prstGeom prst="rect">
            <a:avLst/>
          </a:prstGeom>
        </p:spPr>
      </p:pic>
      <p:pic>
        <p:nvPicPr>
          <p:cNvPr id="54" name="Graphic 52" descr="Сердце">
            <a:extLst>
              <a:ext uri="{FF2B5EF4-FFF2-40B4-BE49-F238E27FC236}">
                <a16:creationId xmlns:a16="http://schemas.microsoft.com/office/drawing/2014/main" id="{0CE7E0F6-94F0-41BB-A40D-6EECC8E4C2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5645" y="5501795"/>
            <a:ext cx="517744" cy="517745"/>
          </a:xfrm>
          <a:prstGeom prst="rect">
            <a:avLst/>
          </a:prstGeom>
        </p:spPr>
      </p:pic>
      <p:pic>
        <p:nvPicPr>
          <p:cNvPr id="55" name="Graphic 52" descr="Сердце">
            <a:extLst>
              <a:ext uri="{FF2B5EF4-FFF2-40B4-BE49-F238E27FC236}">
                <a16:creationId xmlns:a16="http://schemas.microsoft.com/office/drawing/2014/main" id="{322DEB15-155C-4AD5-A329-DB08D415D1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33726" y="5647930"/>
            <a:ext cx="434238" cy="455115"/>
          </a:xfrm>
          <a:prstGeom prst="rect">
            <a:avLst/>
          </a:prstGeom>
        </p:spPr>
      </p:pic>
      <p:sp>
        <p:nvSpPr>
          <p:cNvPr id="56" name="Arrow: Curved Down 55">
            <a:extLst>
              <a:ext uri="{FF2B5EF4-FFF2-40B4-BE49-F238E27FC236}">
                <a16:creationId xmlns:a16="http://schemas.microsoft.com/office/drawing/2014/main" id="{0506436C-02B6-4F80-8B31-39209E3393C6}"/>
              </a:ext>
            </a:extLst>
          </p:cNvPr>
          <p:cNvSpPr/>
          <p:nvPr/>
        </p:nvSpPr>
        <p:spPr>
          <a:xfrm rot="10620000">
            <a:off x="1962219" y="5651987"/>
            <a:ext cx="7640875" cy="626300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1" y="471055"/>
            <a:ext cx="11263744" cy="6827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Bookman Old Style" pitchFamily="18" charset="0"/>
              </a:rPr>
              <a:t>Этапы  работы  в  Навигаторе</a:t>
            </a:r>
          </a:p>
        </p:txBody>
      </p:sp>
    </p:spTree>
    <p:extLst>
      <p:ext uri="{BB962C8B-B14F-4D97-AF65-F5344CB8AC3E}">
        <p14:creationId xmlns:p14="http://schemas.microsoft.com/office/powerpoint/2010/main" val="272610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2E79-7F1B-4045-879D-3D5747A80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334" y="0"/>
            <a:ext cx="9601200" cy="1303337"/>
          </a:xfrm>
        </p:spPr>
        <p:txBody>
          <a:bodyPr/>
          <a:lstStyle/>
          <a:p>
            <a:endParaRPr lang="ru-RU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F9A2-76B4-4045-B9D4-F0E93FD09C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8185" y="1648308"/>
            <a:ext cx="6212105" cy="330993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>
              <a:solidFill>
                <a:schemeClr val="accent4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8113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FF"/>
                </a:solidFill>
                <a:latin typeface="Bookman Old Style" pitchFamily="18" charset="0"/>
              </a:rPr>
              <a:t>Регистрация организации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r="3648" b="6249"/>
          <a:stretch/>
        </p:blipFill>
        <p:spPr bwMode="auto">
          <a:xfrm>
            <a:off x="127805" y="811369"/>
            <a:ext cx="11936390" cy="579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56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Другая 26">
      <a:dk1>
        <a:srgbClr val="FFFF00"/>
      </a:dk1>
      <a:lt1>
        <a:srgbClr val="73E3F9"/>
      </a:lt1>
      <a:dk2>
        <a:srgbClr val="73E3F9"/>
      </a:dk2>
      <a:lt2>
        <a:srgbClr val="D2D2D2"/>
      </a:lt2>
      <a:accent1>
        <a:srgbClr val="73E3F9"/>
      </a:accent1>
      <a:accent2>
        <a:srgbClr val="C7F3FC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73E3F9"/>
      </a:hlink>
      <a:folHlink>
        <a:srgbClr val="FF79C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407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Garamond</vt:lpstr>
      <vt:lpstr>Trebuchet MS</vt:lpstr>
      <vt:lpstr>Organic</vt:lpstr>
      <vt:lpstr>НАВИГАТОР дополнительного образования Нижегородской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Удачной  работы!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 Шувалова</dc:creator>
  <cp:lastModifiedBy>Юлия Шувалова</cp:lastModifiedBy>
  <cp:revision>1011</cp:revision>
  <dcterms:created xsi:type="dcterms:W3CDTF">2014-09-12T02:18:09Z</dcterms:created>
  <dcterms:modified xsi:type="dcterms:W3CDTF">2020-05-30T07:44:02Z</dcterms:modified>
</cp:coreProperties>
</file>