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3"/>
  </p:notesMasterIdLst>
  <p:sldIdLst>
    <p:sldId id="256" r:id="rId2"/>
    <p:sldId id="288" r:id="rId3"/>
    <p:sldId id="262" r:id="rId4"/>
    <p:sldId id="286" r:id="rId5"/>
    <p:sldId id="258" r:id="rId6"/>
    <p:sldId id="263" r:id="rId7"/>
    <p:sldId id="257" r:id="rId8"/>
    <p:sldId id="289" r:id="rId9"/>
    <p:sldId id="264" r:id="rId10"/>
    <p:sldId id="266" r:id="rId11"/>
    <p:sldId id="268" r:id="rId12"/>
    <p:sldId id="267" r:id="rId13"/>
    <p:sldId id="287" r:id="rId14"/>
    <p:sldId id="259" r:id="rId15"/>
    <p:sldId id="269" r:id="rId16"/>
    <p:sldId id="270" r:id="rId17"/>
    <p:sldId id="271" r:id="rId18"/>
    <p:sldId id="290" r:id="rId19"/>
    <p:sldId id="272" r:id="rId20"/>
    <p:sldId id="273" r:id="rId21"/>
    <p:sldId id="291" r:id="rId22"/>
    <p:sldId id="274" r:id="rId23"/>
    <p:sldId id="275" r:id="rId24"/>
    <p:sldId id="276" r:id="rId25"/>
    <p:sldId id="279" r:id="rId26"/>
    <p:sldId id="278" r:id="rId27"/>
    <p:sldId id="280" r:id="rId28"/>
    <p:sldId id="282" r:id="rId29"/>
    <p:sldId id="281" r:id="rId30"/>
    <p:sldId id="284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>
        <p:scale>
          <a:sx n="100" d="100"/>
          <a:sy n="100" d="100"/>
        </p:scale>
        <p:origin x="-11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DEF66-A1E1-4AAA-9571-F0DF7B59E74D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166EA-BDE9-46CF-A5CB-33E319BBF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166EA-BDE9-46CF-A5CB-33E319BBF3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AC4AD9-CEDA-4DCC-AA9F-013BB66DEAD7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9DD4C2-7227-4F43-8379-E916F8517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Критерии  оценивания   решения заданий 2 ой части из ЕГЭ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72816"/>
            <a:ext cx="7772400" cy="3038495"/>
          </a:xfrm>
        </p:spPr>
        <p:txBody>
          <a:bodyPr/>
          <a:lstStyle/>
          <a:p>
            <a:r>
              <a:rPr lang="ru-RU" dirty="0" smtClean="0"/>
              <a:t>Примеры оценивания заданий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5225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301006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Пример 2. </a:t>
            </a:r>
            <a:br>
              <a:rPr lang="ru-RU" sz="1400" dirty="0" smtClean="0"/>
            </a:br>
            <a:r>
              <a:rPr lang="ru-RU" sz="1400" dirty="0" smtClean="0"/>
              <a:t>В основании четырёхугольной пирамиды  лежит прямоугольник  со сторонами 12 и5. Длины боковых рёбер пирамиды , , .</a:t>
            </a:r>
            <a:br>
              <a:rPr lang="ru-RU" sz="1400" dirty="0" smtClean="0"/>
            </a:br>
            <a:r>
              <a:rPr lang="ru-RU" sz="1400" dirty="0" smtClean="0"/>
              <a:t>а) Докажите, что  — высота пирамиды.</a:t>
            </a:r>
            <a:br>
              <a:rPr lang="ru-RU" sz="1400" dirty="0" smtClean="0"/>
            </a:br>
            <a:r>
              <a:rPr lang="ru-RU" sz="1400" dirty="0" smtClean="0"/>
              <a:t>б) Найдите расстояние от вершины А до плоскости .  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400599" cy="290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80275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 rot="10800000" flipV="1">
            <a:off x="4572000" y="5949280"/>
            <a:ext cx="374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эксперта: 0 баллов.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Доказать, что </a:t>
            </a:r>
            <a:r>
              <a:rPr lang="en-US" sz="2000" dirty="0" smtClean="0"/>
              <a:t>SA </a:t>
            </a:r>
            <a:r>
              <a:rPr lang="ru-RU" sz="2000" dirty="0" smtClean="0"/>
              <a:t>высота </a:t>
            </a:r>
            <a:r>
              <a:rPr lang="ru-RU" sz="2000" dirty="0" err="1" smtClean="0"/>
              <a:t>пирамиды.найти</a:t>
            </a:r>
            <a:r>
              <a:rPr lang="ru-RU" sz="2000" dirty="0" smtClean="0"/>
              <a:t> расстояние от точки А до плоскости СД</a:t>
            </a:r>
            <a:r>
              <a:rPr lang="en-US" sz="2000" dirty="0" smtClean="0"/>
              <a:t>S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86764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546032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эксперта: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 балл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ПРИМЕР 4 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1717"/>
          <a:stretch>
            <a:fillRect/>
          </a:stretch>
        </p:blipFill>
        <p:spPr bwMode="auto">
          <a:xfrm>
            <a:off x="467544" y="1340769"/>
            <a:ext cx="70709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3815"/>
            <a:ext cx="6702425" cy="255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5661248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эксперта:</a:t>
            </a:r>
            <a:r>
              <a:rPr lang="ru-RU" dirty="0" smtClean="0"/>
              <a:t> </a:t>
            </a:r>
            <a:r>
              <a:rPr lang="ru-RU" b="1" dirty="0" smtClean="0"/>
              <a:t>2 балла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3529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8568952" cy="16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1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0903" t="7596" r="8605" b="24377"/>
          <a:stretch>
            <a:fillRect/>
          </a:stretch>
        </p:blipFill>
        <p:spPr bwMode="auto">
          <a:xfrm>
            <a:off x="0" y="836712"/>
            <a:ext cx="9144000" cy="52565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619899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эксперта: 1 балл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ПРИМЕР 2 </a:t>
            </a:r>
            <a:endParaRPr lang="ru-RU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4008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546032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эксперта: 1 балл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676456" cy="51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6093296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Оценка эксперта: 0 баллов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 4</a:t>
            </a:r>
            <a:endParaRPr lang="ru-RU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8460432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5867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5460326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эксперта.  2 балла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Как и во всякой сложной геометрической задаче, весьма деликатным является вопрос о степени и характере обоснованности построений и утверждений. Позиция разработчиков КИМ состоит в том, что при решении задания №16 (С4) невозможно от выпускников школ на экзамене требовать изложения, приближающегося к стилю учебников и методических статей. Достаточным является наличие ясного понимания геометрических конфигураций искомых объектов, верного описания (предъявления) этих конфигураций и грамотно проведённых рассуждений и вычислений. Обратим также внимание на то, что часто при решении геометрических задач школьники ссылаются на весьма невразумительный чертёж, а иногда чертёж вообще отсутствует (если рисунок сделан на бланке карандашом, то эта область не сканируется). Снижать оценку только за это не рекомендуется.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РЕКОМЕНДАЦИИ К ОЦЕНКЕ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t="10349"/>
          <a:stretch>
            <a:fillRect/>
          </a:stretch>
        </p:blipFill>
        <p:spPr bwMode="auto">
          <a:xfrm>
            <a:off x="0" y="1196752"/>
            <a:ext cx="64722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63722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6237312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Оценка эксперта.  2 балла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089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Пример 1.</a:t>
            </a:r>
            <a:br>
              <a:rPr lang="ru-RU" sz="1400" dirty="0" smtClean="0"/>
            </a:br>
            <a:r>
              <a:rPr lang="ru-RU" sz="1400" b="0" dirty="0" smtClean="0"/>
              <a:t>1 июня 2013 года Всеволод Ярославович взял в банке 900 000 рублей в кредит. Схема выплаты кредита следующая – 1 числа каждого следующего месяца банк начисляет 1 процент на оставшуюся сумму долга (то есть увеличивает долг на 1%), затем Всеволод Ярославович переводит в банк платёж. На какое минимальное количество месяцев Всеволод Ярославович может взять кредит, чтобы ежемесячные выплаты были не более 300 000 рублей?</a:t>
            </a:r>
            <a:br>
              <a:rPr lang="ru-RU" sz="1400" b="0" dirty="0" smtClean="0"/>
            </a:br>
            <a:r>
              <a:rPr lang="ru-RU" sz="1400" b="0" dirty="0" smtClean="0"/>
              <a:t>Ответ: 4.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676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3968" y="5517232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эксперта: 0 баллов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ЗАДАЧА ИЗ ПРИМЕРА 1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0" cy="41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546032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эксперта.  2 балла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Найдите все значения , при каждом из которых система  </a:t>
            </a:r>
            <a:br>
              <a:rPr lang="ru-RU" sz="2000" dirty="0" smtClean="0"/>
            </a:br>
            <a:r>
              <a:rPr lang="ru-RU" sz="2000" dirty="0" smtClean="0"/>
              <a:t> имеет ровно два различных решения.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5796136" y="548680"/>
          <a:ext cx="1971675" cy="648072"/>
        </p:xfrm>
        <a:graphic>
          <a:graphicData uri="http://schemas.openxmlformats.org/presentationml/2006/ole">
            <p:oleObj spid="_x0000_s26625" r:id="rId3" imgW="1993900" imgH="774700" progId="">
              <p:embed/>
            </p:oleObj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8748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508104" y="1196752"/>
          <a:ext cx="923925" cy="190500"/>
        </p:xfrm>
        <a:graphic>
          <a:graphicData uri="http://schemas.openxmlformats.org/presentationml/2006/ole">
            <p:oleObj spid="_x0000_s26632" r:id="rId5" imgW="939800" imgH="190500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6876256" y="1196752"/>
          <a:ext cx="638175" cy="219075"/>
        </p:xfrm>
        <a:graphic>
          <a:graphicData uri="http://schemas.openxmlformats.org/presentationml/2006/ole">
            <p:oleObj spid="_x0000_s26631" r:id="rId6" imgW="634449" imgH="215713" progId="Equation.DSMT4">
              <p:embed/>
            </p:oleObj>
          </a:graphicData>
        </a:graphic>
      </p:graphicFrame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1094827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Ответ: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Деликатный случай. С одной стороны, есть явное и полное понимание ситуации. С другой стороны, в самом начале допущена ошибка с включением прямой  во множество решений. И только из-за этого в дальнейшем был произведен отбор, давший неверный ответ. Более 1 балла поставить нельзя. На 1 балл условие критерия «Задача верно сведена…» не выполнено, и условие «получен неверный ответ из-за вычислительной ошибки, но при этом верно выполнены все шаги решения» не выполнено. Всё-таки, ставить 0 баллов.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Оценка эксперта: 0 баллов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Комментарий.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Пример 5. Найдите все значения , при каждом из которых система уравнений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059832" y="692696"/>
          <a:ext cx="2286000" cy="542925"/>
        </p:xfrm>
        <a:graphic>
          <a:graphicData uri="http://schemas.openxmlformats.org/presentationml/2006/ole">
            <p:oleObj spid="_x0000_s25601" r:id="rId3" imgW="2285008" imgH="545863" progId="">
              <p:embed/>
            </p:oleObj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508104" y="657245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имеет ровно два решения.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8820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4008" y="546032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эксперта:  0 баллов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19 </a:t>
            </a: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Условия задания №19, как и прежних заданий С6, разбиты на пункты. По существу, задача разбита на ряд подзадач (частных случаев), последовательно решая которые можно в итоге справится с ситуацией в целом. Как правило, решение п. </a:t>
            </a:r>
            <a:r>
              <a:rPr lang="ru-RU" i="1" dirty="0" smtClean="0"/>
              <a:t>а</a:t>
            </a:r>
            <a:r>
              <a:rPr lang="ru-RU" dirty="0" smtClean="0"/>
              <a:t> весьма несложно и использует умение сконструировать некоторый конкретный пример. В соответствии с таким делением условий, критерии, начиная с 2011 года стали более формализованными. Их текст практически никак не использует тематическую или содержательную фабулу конкретной задачи. Такие изменения были предприняты для большей согласованности и унификации выставляемых экспертами оценок.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19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</a:t>
            </a:r>
            <a:endParaRPr lang="ru-RU" dirty="0"/>
          </a:p>
        </p:txBody>
      </p:sp>
      <p:pic>
        <p:nvPicPr>
          <p:cNvPr id="17410" name="Рисунок 4"/>
          <p:cNvPicPr>
            <a:picLocks noChangeAspect="1" noChangeArrowheads="1"/>
          </p:cNvPicPr>
          <p:nvPr/>
        </p:nvPicPr>
        <p:blipFill>
          <a:blip r:embed="rId3" cstate="print"/>
          <a:srcRect r="4472"/>
          <a:stretch>
            <a:fillRect/>
          </a:stretch>
        </p:blipFill>
        <p:spPr bwMode="auto">
          <a:xfrm>
            <a:off x="0" y="1268760"/>
            <a:ext cx="8964488" cy="47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6093296"/>
            <a:ext cx="3006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эксперта: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 баллов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. </a:t>
            </a:r>
            <a:endParaRPr lang="ru-RU" dirty="0" smtClean="0"/>
          </a:p>
          <a:p>
            <a:r>
              <a:rPr lang="ru-RU" dirty="0" smtClean="0"/>
              <a:t>Числа 1, 2, 3, 4, 5, 6, 7, 8, 9, 16 произвольно делят на три группы так, чтобы </a:t>
            </a:r>
            <a:br>
              <a:rPr lang="ru-RU" dirty="0" smtClean="0"/>
            </a:br>
            <a:r>
              <a:rPr lang="ru-RU" dirty="0" smtClean="0"/>
              <a:t>в каждой группе было хотя бы одно</a:t>
            </a:r>
            <a:r>
              <a:rPr lang="ru-RU" b="1" dirty="0" smtClean="0"/>
              <a:t> </a:t>
            </a:r>
            <a:r>
              <a:rPr lang="ru-RU" dirty="0" smtClean="0"/>
              <a:t>число. Затем вычисляют значение среднего арифметического чисел в каждой из групп (для группы </a:t>
            </a:r>
            <a:br>
              <a:rPr lang="ru-RU" dirty="0" smtClean="0"/>
            </a:br>
            <a:r>
              <a:rPr lang="ru-RU" dirty="0" smtClean="0"/>
              <a:t>из единственного числа среднее арифметическое равно этому числу).</a:t>
            </a:r>
          </a:p>
          <a:p>
            <a:r>
              <a:rPr lang="ru-RU" dirty="0" smtClean="0"/>
              <a:t>а) Могут ли быть одинаковыми два из этих трёх значений средних арифметических в группах из разного количества чисел?</a:t>
            </a:r>
          </a:p>
          <a:p>
            <a:r>
              <a:rPr lang="ru-RU" dirty="0" smtClean="0"/>
              <a:t>б) Могут ли быть одинаковыми все три значения средних арифметических?</a:t>
            </a:r>
          </a:p>
          <a:p>
            <a:r>
              <a:rPr lang="ru-RU" dirty="0" smtClean="0"/>
              <a:t>в) Найдите наименьшее возможное значение наибольшего из получаемых трёх средних арифметических.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  ЗАДАНИЯ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7484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4048" y="580526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эксперта: 1 балл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2</a:t>
            </a: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604448" cy="539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619899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эксперта: 0 баллов.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3 </a:t>
            </a:r>
            <a:endParaRPr lang="ru-RU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36496" cy="537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323528" y="5949280"/>
            <a:ext cx="3059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эксперта: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 балл.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4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676456" cy="46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551723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Оценка эксперта:</a:t>
            </a:r>
            <a:r>
              <a:rPr lang="ru-RU" dirty="0" smtClean="0"/>
              <a:t> </a:t>
            </a:r>
            <a:r>
              <a:rPr lang="ru-RU" b="1" dirty="0" smtClean="0"/>
              <a:t>2 балла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РЕШИТЬ УРАВНЕНИЕ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грубые ошибки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/>
        </p:nvGraphicFramePr>
        <p:xfrm>
          <a:off x="1" y="1844824"/>
          <a:ext cx="8676456" cy="4595258"/>
        </p:xfrm>
        <a:graphic>
          <a:graphicData uri="http://schemas.openxmlformats.org/presentationml/2006/ole">
            <p:oleObj spid="_x0000_s2050" name="Формула" r:id="rId3" imgW="2781000" imgH="1320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0920" cy="46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30100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правильной треугольной пирамиде  сторона основания  равна 12, а боковое ребро  равно 13. Точки М и  Н— середины рёбер  и  соответственно. Плоскость  содержит прямую  и перпендикулярна плоскости основания пирамиды.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а) Докажите, что плоскость  делит медиану  основания в отношении 5:1, считая от точки  С.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б) Найдите объём пирамиды, вершиной которой является точка  С,  а основанием — сечение пирамиды  плоскостью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532" name="Picture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36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/>
          <p:nvPr/>
        </p:nvSpPr>
        <p:spPr>
          <a:xfrm>
            <a:off x="2934083" y="6021288"/>
            <a:ext cx="3275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Оценка эксперта: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0 баллов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448</TotalTime>
  <Words>576</Words>
  <Application>Microsoft Office PowerPoint</Application>
  <PresentationFormat>Экран (4:3)</PresentationFormat>
  <Paragraphs>67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Открытая</vt:lpstr>
      <vt:lpstr>Формула</vt:lpstr>
      <vt:lpstr>Equation.DSMT4</vt:lpstr>
      <vt:lpstr>Критерии  оценивания   решения заданий 2 ой части из ЕГЭ</vt:lpstr>
      <vt:lpstr>Критерии </vt:lpstr>
      <vt:lpstr>Пример 1</vt:lpstr>
      <vt:lpstr>Пример 2</vt:lpstr>
      <vt:lpstr>Пример 3 </vt:lpstr>
      <vt:lpstr>Пример 4</vt:lpstr>
      <vt:lpstr>грубые ошибки</vt:lpstr>
      <vt:lpstr>Критерии </vt:lpstr>
      <vt:lpstr>В правильной треугольной пирамиде  сторона основания  равна 12, а боковое ребро  равно 13. Точки М и  Н— середины рёбер  и  соответственно. Плоскость  содержит прямую  и перпендикулярна плоскости основания пирамиды. а) Докажите, что плоскость  делит медиану  основания в отношении 5:1, считая от точки  С. б) Найдите объём пирамиды, вершиной которой является точка  С,  а основанием — сечение пирамиды  плоскостью .</vt:lpstr>
      <vt:lpstr>Пример 2.  В основании четырёхугольной пирамиды  лежит прямоугольник  со сторонами 12 и5. Длины боковых рёбер пирамиды , , . а) Докажите, что  — высота пирамиды. б) Найдите расстояние от вершины А до плоскости .    </vt:lpstr>
      <vt:lpstr>ПРИМЕР 3</vt:lpstr>
      <vt:lpstr>ПРИМЕР 4 </vt:lpstr>
      <vt:lpstr>КРИТЕРИИ </vt:lpstr>
      <vt:lpstr>Пример 1 </vt:lpstr>
      <vt:lpstr>ПРИМЕР 2 </vt:lpstr>
      <vt:lpstr>ПРИМЕР 3</vt:lpstr>
      <vt:lpstr>ПРИМЕР 4</vt:lpstr>
      <vt:lpstr>Критерии </vt:lpstr>
      <vt:lpstr>РЕКОМЕНДАЦИИ К ОЦЕНКЕ</vt:lpstr>
      <vt:lpstr>ПРИМЕР 1</vt:lpstr>
      <vt:lpstr>Критерии </vt:lpstr>
      <vt:lpstr>Пример 1. 1 июня 2013 года Всеволод Ярославович взял в банке 900 000 рублей в кредит. Схема выплаты кредита следующая – 1 числа каждого следующего месяца банк начисляет 1 процент на оставшуюся сумму долга (то есть увеличивает долг на 1%), затем Всеволод Ярославович переводит в банк платёж. На какое минимальное количество месяцев Всеволод Ярославович может взять кредит, чтобы ежемесячные выплаты были не более 300 000 рублей? Ответ: 4. </vt:lpstr>
      <vt:lpstr>ЗАДАЧА ИЗ ПРИМЕРА 1</vt:lpstr>
      <vt:lpstr>КРИТЕРИИ </vt:lpstr>
      <vt:lpstr>Найдите все значения , при каждом из которых система    имеет ровно два различных решения.  </vt:lpstr>
      <vt:lpstr>Комментарий.</vt:lpstr>
      <vt:lpstr>Пример 5. Найдите все значения , при каждом из которых система уравнений </vt:lpstr>
      <vt:lpstr>КРИТЕРИИ 19 </vt:lpstr>
      <vt:lpstr>ЗАДАНИЕ 19</vt:lpstr>
      <vt:lpstr>ПРИМЕР  ЗАДАНИЯ</vt:lpstr>
      <vt:lpstr>ПРИМЕР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оформлению и решению заданий 2 ой части из ЕГЭ</dc:title>
  <dc:creator>DNA7 X86</dc:creator>
  <cp:lastModifiedBy>DNA7 X86</cp:lastModifiedBy>
  <cp:revision>44</cp:revision>
  <dcterms:created xsi:type="dcterms:W3CDTF">2017-12-30T19:47:10Z</dcterms:created>
  <dcterms:modified xsi:type="dcterms:W3CDTF">2018-01-17T21:38:10Z</dcterms:modified>
</cp:coreProperties>
</file>